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7C317-7114-4C8A-9D0B-929A68D3C6EC}" type="datetimeFigureOut">
              <a:rPr lang="zh-CN" altLang="en-US" smtClean="0"/>
              <a:t>2019/1/9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3C16F-7C84-4C96-B860-4FA88278EEA6}" type="slidenum">
              <a:rPr lang="zh-CN" altLang="en-US" smtClean="0"/>
              <a:t>‹#›</a:t>
            </a:fld>
            <a:endParaRPr lang="zh-CN" altLang="en-US"/>
          </a:p>
        </p:txBody>
      </p:sp>
    </p:spTree>
    <p:extLst>
      <p:ext uri="{BB962C8B-B14F-4D97-AF65-F5344CB8AC3E}">
        <p14:creationId xmlns:p14="http://schemas.microsoft.com/office/powerpoint/2010/main" val="90992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AB5F50-E368-40A3-B855-358D4159977A}" type="slidenum">
              <a:rPr lang="zh-CN" altLang="en-US" smtClean="0"/>
              <a:t>6</a:t>
            </a:fld>
            <a:endParaRPr lang="zh-CN" altLang="en-US"/>
          </a:p>
        </p:txBody>
      </p:sp>
    </p:spTree>
    <p:extLst>
      <p:ext uri="{BB962C8B-B14F-4D97-AF65-F5344CB8AC3E}">
        <p14:creationId xmlns:p14="http://schemas.microsoft.com/office/powerpoint/2010/main" val="201526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AB5F50-E368-40A3-B855-358D4159977A}" type="slidenum">
              <a:rPr lang="zh-CN" altLang="en-US" smtClean="0"/>
              <a:t>12</a:t>
            </a:fld>
            <a:endParaRPr lang="zh-CN" altLang="en-US"/>
          </a:p>
        </p:txBody>
      </p:sp>
    </p:spTree>
    <p:extLst>
      <p:ext uri="{BB962C8B-B14F-4D97-AF65-F5344CB8AC3E}">
        <p14:creationId xmlns:p14="http://schemas.microsoft.com/office/powerpoint/2010/main" val="260728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406108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14681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677012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371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018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106167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189325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49072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49856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117940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72943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3343324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9B12E2-9FD6-48EC-ADFE-9840D78D6CBD}" type="datetimeFigureOut">
              <a:rPr lang="zh-CN" altLang="en-US" smtClean="0"/>
              <a:t>2019/1/9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773842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B12E2-9FD6-48EC-ADFE-9840D78D6CBD}" type="datetimeFigureOut">
              <a:rPr lang="zh-CN" altLang="en-US" smtClean="0"/>
              <a:t>2019/1/9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2729D5-8151-4053-9C54-6AF74889C091}" type="slidenum">
              <a:rPr lang="zh-CN" altLang="en-US" smtClean="0"/>
              <a:t>‹#›</a:t>
            </a:fld>
            <a:endParaRPr lang="zh-CN" altLang="en-US"/>
          </a:p>
        </p:txBody>
      </p:sp>
    </p:spTree>
    <p:extLst>
      <p:ext uri="{BB962C8B-B14F-4D97-AF65-F5344CB8AC3E}">
        <p14:creationId xmlns:p14="http://schemas.microsoft.com/office/powerpoint/2010/main" val="4252002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199949" y="-1467051"/>
            <a:ext cx="9792102" cy="9792100"/>
            <a:chOff x="1459831" y="-1207169"/>
            <a:chExt cx="9272338" cy="9272336"/>
          </a:xfrm>
        </p:grpSpPr>
        <p:sp>
          <p:nvSpPr>
            <p:cNvPr id="5" name="椭圆 4"/>
            <p:cNvSpPr/>
            <p:nvPr/>
          </p:nvSpPr>
          <p:spPr>
            <a:xfrm>
              <a:off x="3127810" y="460810"/>
              <a:ext cx="5936380" cy="593638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flipH="1">
              <a:off x="2865182" y="3208083"/>
              <a:ext cx="441834" cy="441834"/>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H="1">
              <a:off x="7380032" y="601433"/>
              <a:ext cx="441834" cy="441834"/>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7380032" y="5814733"/>
              <a:ext cx="441834" cy="441834"/>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36189" y="3750235"/>
              <a:ext cx="3119621" cy="1598487"/>
            </a:xfrm>
            <a:prstGeom prst="rect">
              <a:avLst/>
            </a:prstGeom>
            <a:noFill/>
          </p:spPr>
          <p:txBody>
            <a:bodyPr wrap="none" rtlCol="0">
              <a:spAutoFit/>
            </a:bodyPr>
            <a:lstStyle/>
            <a:p>
              <a:pPr algn="ctr">
                <a:lnSpc>
                  <a:spcPct val="150000"/>
                </a:lnSpc>
              </a:pPr>
              <a:r>
                <a:rPr lang="en-US" altLang="zh-CN" sz="2400" dirty="0" smtClean="0"/>
                <a:t>16</a:t>
              </a:r>
              <a:r>
                <a:rPr lang="zh-CN" altLang="en-US" sz="2400" dirty="0" smtClean="0"/>
                <a:t>级计算机科学与技术</a:t>
              </a:r>
              <a:endParaRPr lang="en-US" altLang="zh-CN" sz="2400" dirty="0" smtClean="0"/>
            </a:p>
            <a:p>
              <a:pPr algn="ctr">
                <a:lnSpc>
                  <a:spcPct val="150000"/>
                </a:lnSpc>
              </a:pPr>
              <a:r>
                <a:rPr lang="en-US" altLang="zh-CN" sz="2400" dirty="0" smtClean="0"/>
                <a:t>16337327</a:t>
              </a:r>
            </a:p>
            <a:p>
              <a:pPr algn="ctr">
                <a:lnSpc>
                  <a:spcPct val="150000"/>
                </a:lnSpc>
              </a:pPr>
              <a:r>
                <a:rPr lang="zh-CN" altLang="en-US" sz="2400" dirty="0"/>
                <a:t>郑映雪</a:t>
              </a:r>
            </a:p>
          </p:txBody>
        </p:sp>
        <p:cxnSp>
          <p:nvCxnSpPr>
            <p:cNvPr id="16" name="直接连接符 15"/>
            <p:cNvCxnSpPr/>
            <p:nvPr/>
          </p:nvCxnSpPr>
          <p:spPr>
            <a:xfrm>
              <a:off x="4340994" y="3639521"/>
              <a:ext cx="348087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459831" y="-1207169"/>
              <a:ext cx="9272338" cy="9272336"/>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2961427" y="1717566"/>
            <a:ext cx="6374831" cy="1754326"/>
          </a:xfrm>
          <a:prstGeom prst="rect">
            <a:avLst/>
          </a:prstGeom>
          <a:noFill/>
        </p:spPr>
        <p:txBody>
          <a:bodyPr wrap="square" rtlCol="0">
            <a:spAutoFit/>
          </a:bodyPr>
          <a:lstStyle/>
          <a:p>
            <a:pPr algn="ctr"/>
            <a:r>
              <a:rPr lang="zh-CN" altLang="en-US" sz="5400" dirty="0">
                <a:solidFill>
                  <a:schemeClr val="bg1"/>
                </a:solidFill>
              </a:rPr>
              <a:t>网易严</a:t>
            </a:r>
            <a:r>
              <a:rPr lang="zh-CN" altLang="en-US" sz="5400" dirty="0" smtClean="0">
                <a:solidFill>
                  <a:schemeClr val="bg1"/>
                </a:solidFill>
              </a:rPr>
              <a:t>选</a:t>
            </a:r>
            <a:endParaRPr lang="en-US" altLang="zh-CN" sz="5400" dirty="0" smtClean="0">
              <a:solidFill>
                <a:schemeClr val="bg1"/>
              </a:solidFill>
            </a:endParaRPr>
          </a:p>
          <a:p>
            <a:pPr algn="ctr"/>
            <a:r>
              <a:rPr lang="zh-CN" altLang="en-US" sz="5400" dirty="0" smtClean="0">
                <a:solidFill>
                  <a:schemeClr val="bg1"/>
                </a:solidFill>
              </a:rPr>
              <a:t>自动化测试报告</a:t>
            </a:r>
            <a:endParaRPr lang="en-US" altLang="zh-CN" sz="5400" dirty="0" smtClean="0">
              <a:solidFill>
                <a:schemeClr val="bg1"/>
              </a:solidFill>
            </a:endParaRPr>
          </a:p>
        </p:txBody>
      </p:sp>
    </p:spTree>
    <p:extLst>
      <p:ext uri="{BB962C8B-B14F-4D97-AF65-F5344CB8AC3E}">
        <p14:creationId xmlns:p14="http://schemas.microsoft.com/office/powerpoint/2010/main" val="3202380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2708" y="1299851"/>
            <a:ext cx="11338560" cy="579839"/>
          </a:xfrm>
          <a:prstGeom prst="rect">
            <a:avLst/>
          </a:prstGeom>
          <a:noFill/>
        </p:spPr>
        <p:txBody>
          <a:bodyPr wrap="square" rtlCol="0">
            <a:spAutoFit/>
          </a:bodyPr>
          <a:lstStyle/>
          <a:p>
            <a:pPr>
              <a:lnSpc>
                <a:spcPct val="150000"/>
              </a:lnSpc>
            </a:pPr>
            <a:r>
              <a:rPr lang="zh-CN" altLang="en-US" sz="2400" b="1" dirty="0" smtClean="0"/>
              <a:t>简单的录屏演示</a:t>
            </a:r>
            <a:endParaRPr lang="en-US" altLang="zh-CN" sz="2400" dirty="0"/>
          </a:p>
        </p:txBody>
      </p:sp>
      <p:pic>
        <p:nvPicPr>
          <p:cNvPr id="6" name="we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42840" y="1999505"/>
            <a:ext cx="7778296" cy="4373266"/>
          </a:xfrm>
          <a:prstGeom prst="rect">
            <a:avLst/>
          </a:prstGeom>
        </p:spPr>
      </p:pic>
    </p:spTree>
    <p:extLst>
      <p:ext uri="{BB962C8B-B14F-4D97-AF65-F5344CB8AC3E}">
        <p14:creationId xmlns:p14="http://schemas.microsoft.com/office/powerpoint/2010/main" val="2314565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877985"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网页端兼容性测试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2"/>
          <a:srcRect b="39306"/>
          <a:stretch/>
        </p:blipFill>
        <p:spPr>
          <a:xfrm>
            <a:off x="1235323" y="1098163"/>
            <a:ext cx="9549917" cy="3338065"/>
          </a:xfrm>
          <a:prstGeom prst="rect">
            <a:avLst/>
          </a:prstGeom>
        </p:spPr>
      </p:pic>
      <p:sp>
        <p:nvSpPr>
          <p:cNvPr id="7" name="文本框 6"/>
          <p:cNvSpPr txBox="1"/>
          <p:nvPr/>
        </p:nvSpPr>
        <p:spPr>
          <a:xfrm>
            <a:off x="774434" y="4557932"/>
            <a:ext cx="11309714" cy="2585323"/>
          </a:xfrm>
          <a:prstGeom prst="rect">
            <a:avLst/>
          </a:prstGeom>
          <a:noFill/>
        </p:spPr>
        <p:txBody>
          <a:bodyPr wrap="square" rtlCol="0">
            <a:spAutoFit/>
          </a:bodyPr>
          <a:lstStyle/>
          <a:p>
            <a:pPr>
              <a:lnSpc>
                <a:spcPct val="150000"/>
              </a:lnSpc>
            </a:pPr>
            <a:r>
              <a:rPr lang="zh-CN" altLang="en-US" sz="2400" b="1" dirty="0"/>
              <a:t>搜索框</a:t>
            </a:r>
            <a:r>
              <a:rPr lang="en-US" altLang="zh-CN" sz="2400" b="1" dirty="0"/>
              <a:t>UI</a:t>
            </a:r>
            <a:r>
              <a:rPr lang="zh-CN" altLang="en-US" sz="2400" b="1" dirty="0" smtClean="0"/>
              <a:t>部分：</a:t>
            </a:r>
            <a:r>
              <a:rPr lang="zh-CN" altLang="en-US" sz="2400" dirty="0" smtClean="0"/>
              <a:t>使用</a:t>
            </a:r>
            <a:r>
              <a:rPr lang="en-US" altLang="zh-CN" sz="2400" dirty="0" err="1" smtClean="0"/>
              <a:t>brownsershots</a:t>
            </a:r>
            <a:r>
              <a:rPr lang="zh-CN" altLang="en-US" sz="2400" dirty="0"/>
              <a:t>在线测试进行各个主流浏览器的显示情况。</a:t>
            </a:r>
            <a:endParaRPr lang="en-US" altLang="zh-CN" sz="2400" dirty="0"/>
          </a:p>
          <a:p>
            <a:pPr>
              <a:lnSpc>
                <a:spcPct val="150000"/>
              </a:lnSpc>
            </a:pPr>
            <a:r>
              <a:rPr lang="en-US" altLang="zh-CN" sz="2400" dirty="0" smtClean="0"/>
              <a:t>rowsershots.org</a:t>
            </a:r>
            <a:r>
              <a:rPr lang="zh-CN" altLang="en-US" sz="2400" dirty="0"/>
              <a:t>提供的是多个平台下多种不同版本浏览器对同一个网页的显示效果截图。优点是使用方便，无需安装多个浏览器多个系统；缺点是速度较慢。适合用于单页面。（但是只要看搜索框的</a:t>
            </a:r>
            <a:r>
              <a:rPr lang="en-US" altLang="zh-CN" sz="2400" dirty="0"/>
              <a:t>UI</a:t>
            </a:r>
            <a:r>
              <a:rPr lang="zh-CN" altLang="en-US" sz="2400" dirty="0"/>
              <a:t>情况，正好是单页面呀</a:t>
            </a:r>
            <a:r>
              <a:rPr lang="en-US" altLang="zh-CN" sz="2400" dirty="0"/>
              <a:t>~(*^▽^*)</a:t>
            </a:r>
            <a:r>
              <a:rPr lang="zh-CN" altLang="en-US" sz="2400" dirty="0"/>
              <a:t>）</a:t>
            </a:r>
            <a:endParaRPr lang="en-US" altLang="zh-CN" sz="2400" dirty="0"/>
          </a:p>
          <a:p>
            <a:endParaRPr lang="zh-CN" altLang="en-US" dirty="0"/>
          </a:p>
        </p:txBody>
      </p:sp>
    </p:spTree>
    <p:extLst>
      <p:ext uri="{BB962C8B-B14F-4D97-AF65-F5344CB8AC3E}">
        <p14:creationId xmlns:p14="http://schemas.microsoft.com/office/powerpoint/2010/main" val="2966674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877985"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网页端兼容性测试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430602"/>
            <a:ext cx="4989210" cy="646331"/>
          </a:xfrm>
          <a:prstGeom prst="rect">
            <a:avLst/>
          </a:prstGeom>
          <a:noFill/>
        </p:spPr>
        <p:txBody>
          <a:bodyPr wrap="square" rtlCol="0">
            <a:spAutoFit/>
          </a:bodyPr>
          <a:lstStyle/>
          <a:p>
            <a:pPr>
              <a:lnSpc>
                <a:spcPct val="150000"/>
              </a:lnSpc>
            </a:pPr>
            <a:r>
              <a:rPr lang="zh-CN" altLang="en-US" sz="2400" b="1" dirty="0"/>
              <a:t>搜索框</a:t>
            </a:r>
            <a:r>
              <a:rPr lang="en-US" altLang="zh-CN" sz="2400" b="1" dirty="0"/>
              <a:t>UI</a:t>
            </a:r>
            <a:r>
              <a:rPr lang="zh-CN" altLang="en-US" sz="2400" b="1" dirty="0" smtClean="0"/>
              <a:t>部分部分结果展示</a:t>
            </a:r>
            <a:endParaRPr lang="zh-CN" altLang="en-US" dirty="0"/>
          </a:p>
        </p:txBody>
      </p:sp>
      <p:pic>
        <p:nvPicPr>
          <p:cNvPr id="8" name="图片 7"/>
          <p:cNvPicPr>
            <a:picLocks noChangeAspect="1"/>
          </p:cNvPicPr>
          <p:nvPr/>
        </p:nvPicPr>
        <p:blipFill>
          <a:blip r:embed="rId3"/>
          <a:stretch>
            <a:fillRect/>
          </a:stretch>
        </p:blipFill>
        <p:spPr>
          <a:xfrm>
            <a:off x="5655212" y="1430602"/>
            <a:ext cx="6391275" cy="4514850"/>
          </a:xfrm>
          <a:prstGeom prst="rect">
            <a:avLst/>
          </a:prstGeom>
        </p:spPr>
      </p:pic>
      <p:sp>
        <p:nvSpPr>
          <p:cNvPr id="9" name="文本框 8"/>
          <p:cNvSpPr txBox="1"/>
          <p:nvPr/>
        </p:nvSpPr>
        <p:spPr>
          <a:xfrm>
            <a:off x="211015" y="2180492"/>
            <a:ext cx="4853354" cy="2031325"/>
          </a:xfrm>
          <a:prstGeom prst="rect">
            <a:avLst/>
          </a:prstGeom>
          <a:noFill/>
        </p:spPr>
        <p:txBody>
          <a:bodyPr wrap="square" rtlCol="0">
            <a:spAutoFit/>
          </a:bodyPr>
          <a:lstStyle/>
          <a:p>
            <a:r>
              <a:rPr lang="zh-CN" altLang="en-US" dirty="0"/>
              <a:t>右</a:t>
            </a:r>
            <a:r>
              <a:rPr lang="zh-CN" altLang="en-US" dirty="0" smtClean="0"/>
              <a:t>图为展示结果的部分截图，除去响应时间较长而没有及时截图外，已经有显示的没有什么大的问题。由此可见，在</a:t>
            </a:r>
            <a:r>
              <a:rPr lang="en-US" altLang="zh-CN" dirty="0" smtClean="0"/>
              <a:t>UI</a:t>
            </a:r>
            <a:r>
              <a:rPr lang="zh-CN" altLang="en-US" dirty="0" smtClean="0"/>
              <a:t>方面，兼容主流操作系统，兼容主流浏览器。</a:t>
            </a:r>
            <a:endParaRPr lang="en-US" altLang="zh-CN" dirty="0" smtClean="0"/>
          </a:p>
          <a:p>
            <a:r>
              <a:rPr lang="zh-CN" altLang="en-US" dirty="0" smtClean="0"/>
              <a:t>注：</a:t>
            </a:r>
            <a:r>
              <a:rPr lang="en-US" altLang="zh-CN" dirty="0" err="1" smtClean="0"/>
              <a:t>Debian</a:t>
            </a:r>
            <a:r>
              <a:rPr lang="zh-CN" altLang="en-US" dirty="0" smtClean="0"/>
              <a:t>系统上内核默认没有安装中文语言包，所以直接进入网易严选网站就会显示方块，如下图所示：</a:t>
            </a:r>
            <a:endParaRPr lang="en-US" altLang="zh-CN" dirty="0" smtClean="0"/>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49010" b="56923"/>
          <a:stretch/>
        </p:blipFill>
        <p:spPr>
          <a:xfrm>
            <a:off x="992659" y="4211817"/>
            <a:ext cx="4662553" cy="2954215"/>
          </a:xfrm>
          <a:prstGeom prst="rect">
            <a:avLst/>
          </a:prstGeom>
        </p:spPr>
      </p:pic>
    </p:spTree>
    <p:extLst>
      <p:ext uri="{BB962C8B-B14F-4D97-AF65-F5344CB8AC3E}">
        <p14:creationId xmlns:p14="http://schemas.microsoft.com/office/powerpoint/2010/main" val="2706694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877985"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网页端兼容性测试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4434" y="2391508"/>
            <a:ext cx="11309714" cy="2308324"/>
          </a:xfrm>
          <a:prstGeom prst="rect">
            <a:avLst/>
          </a:prstGeom>
          <a:noFill/>
        </p:spPr>
        <p:txBody>
          <a:bodyPr wrap="square" rtlCol="0">
            <a:spAutoFit/>
          </a:bodyPr>
          <a:lstStyle/>
          <a:p>
            <a:pPr>
              <a:lnSpc>
                <a:spcPct val="150000"/>
              </a:lnSpc>
            </a:pPr>
            <a:r>
              <a:rPr lang="zh-CN" altLang="en-US" sz="2400" b="1" dirty="0" smtClean="0"/>
              <a:t>功能部分：</a:t>
            </a:r>
            <a:endParaRPr lang="en-US" altLang="zh-CN" sz="2400" b="1" dirty="0" smtClean="0"/>
          </a:p>
          <a:p>
            <a:pPr>
              <a:lnSpc>
                <a:spcPct val="150000"/>
              </a:lnSpc>
            </a:pPr>
            <a:r>
              <a:rPr lang="zh-CN" altLang="en-US" sz="2400" dirty="0" smtClean="0"/>
              <a:t>功能部分的兼容性测试我暂时没想到别的方法，仍然使用了前述的</a:t>
            </a:r>
            <a:r>
              <a:rPr lang="en-US" altLang="zh-CN" sz="2400" dirty="0" smtClean="0"/>
              <a:t>selenium</a:t>
            </a:r>
            <a:r>
              <a:rPr lang="zh-CN" altLang="en-US" sz="2400" dirty="0" smtClean="0"/>
              <a:t>代码，只不过驱动时可以换成</a:t>
            </a:r>
            <a:r>
              <a:rPr lang="en-US" altLang="zh-CN" sz="2400" dirty="0" smtClean="0"/>
              <a:t>IE</a:t>
            </a:r>
            <a:r>
              <a:rPr lang="zh-CN" altLang="en-US" sz="2400" dirty="0" smtClean="0"/>
              <a:t>或</a:t>
            </a:r>
            <a:r>
              <a:rPr lang="en-US" altLang="zh-CN" sz="2400" dirty="0" err="1" smtClean="0"/>
              <a:t>FireFox</a:t>
            </a:r>
            <a:r>
              <a:rPr lang="zh-CN" altLang="en-US" sz="2400" dirty="0" smtClean="0"/>
              <a:t>。但是三种浏览器的元素表示有些地方有所不同，需要进行检查。</a:t>
            </a:r>
            <a:endParaRPr lang="en-US" altLang="zh-CN" sz="2400" dirty="0" smtClean="0"/>
          </a:p>
        </p:txBody>
      </p:sp>
    </p:spTree>
    <p:extLst>
      <p:ext uri="{BB962C8B-B14F-4D97-AF65-F5344CB8AC3E}">
        <p14:creationId xmlns:p14="http://schemas.microsoft.com/office/powerpoint/2010/main" val="168761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5035523" cy="5632311"/>
          </a:xfrm>
          <a:prstGeom prst="rect">
            <a:avLst/>
          </a:prstGeom>
          <a:noFill/>
        </p:spPr>
        <p:txBody>
          <a:bodyPr wrap="square" rtlCol="0">
            <a:spAutoFit/>
          </a:bodyPr>
          <a:lstStyle/>
          <a:p>
            <a:pPr>
              <a:lnSpc>
                <a:spcPct val="150000"/>
              </a:lnSpc>
            </a:pPr>
            <a:r>
              <a:rPr lang="zh-CN" altLang="en-US" sz="2400" b="1" dirty="0"/>
              <a:t>并发</a:t>
            </a:r>
            <a:r>
              <a:rPr lang="zh-CN" altLang="en-US" sz="2400" b="1" dirty="0" smtClean="0"/>
              <a:t>测试</a:t>
            </a:r>
            <a:endParaRPr lang="en-US" altLang="zh-CN" sz="2400" b="1" dirty="0" smtClean="0"/>
          </a:p>
          <a:p>
            <a:pPr>
              <a:lnSpc>
                <a:spcPct val="150000"/>
              </a:lnSpc>
            </a:pPr>
            <a:r>
              <a:rPr lang="en-US" altLang="zh-CN" sz="2400" b="1" dirty="0"/>
              <a:t>	</a:t>
            </a:r>
            <a:r>
              <a:rPr lang="zh-CN" altLang="en-US" sz="2400" b="1" dirty="0" smtClean="0"/>
              <a:t>使用</a:t>
            </a:r>
            <a:r>
              <a:rPr lang="en-US" altLang="zh-CN" sz="2400" b="1" dirty="0" err="1" smtClean="0"/>
              <a:t>Jmeter</a:t>
            </a:r>
            <a:r>
              <a:rPr lang="zh-CN" altLang="en-US" sz="2400" b="1" dirty="0" smtClean="0"/>
              <a:t>工具</a:t>
            </a:r>
            <a:endParaRPr lang="en-US" altLang="zh-CN" sz="2400" b="1" dirty="0" smtClean="0"/>
          </a:p>
          <a:p>
            <a:pPr>
              <a:lnSpc>
                <a:spcPct val="150000"/>
              </a:lnSpc>
            </a:pPr>
            <a:r>
              <a:rPr lang="zh-CN" altLang="en-US" sz="2400" dirty="0" smtClean="0"/>
              <a:t>是纯</a:t>
            </a:r>
            <a:r>
              <a:rPr lang="en-US" altLang="zh-CN" sz="2400" dirty="0"/>
              <a:t>java</a:t>
            </a:r>
            <a:r>
              <a:rPr lang="zh-CN" altLang="en-US" sz="2400" dirty="0"/>
              <a:t>桌面应用</a:t>
            </a:r>
            <a:r>
              <a:rPr lang="zh-CN" altLang="en-US" sz="2400" dirty="0" smtClean="0"/>
              <a:t>，装了</a:t>
            </a:r>
            <a:r>
              <a:rPr lang="en-US" altLang="zh-CN" sz="2400" dirty="0" smtClean="0"/>
              <a:t>JAVA</a:t>
            </a:r>
            <a:r>
              <a:rPr lang="zh-CN" altLang="en-US" sz="2400" dirty="0" smtClean="0"/>
              <a:t>环境就可以用</a:t>
            </a:r>
            <a:r>
              <a:rPr lang="en-US" altLang="zh-CN" sz="2400" dirty="0" smtClean="0"/>
              <a:t>~</a:t>
            </a:r>
            <a:endParaRPr lang="en-US" altLang="zh-CN" sz="2400" dirty="0"/>
          </a:p>
          <a:p>
            <a:pPr>
              <a:lnSpc>
                <a:spcPct val="150000"/>
              </a:lnSpc>
            </a:pPr>
            <a:r>
              <a:rPr lang="zh-CN" altLang="en-US" sz="2400" dirty="0" smtClean="0"/>
              <a:t>它</a:t>
            </a:r>
            <a:r>
              <a:rPr lang="zh-CN" altLang="en-US" sz="2400" dirty="0"/>
              <a:t>最初被设计用于</a:t>
            </a:r>
            <a:r>
              <a:rPr lang="en-US" altLang="zh-CN" sz="2400" dirty="0"/>
              <a:t>Web</a:t>
            </a:r>
            <a:r>
              <a:rPr lang="zh-CN" altLang="en-US" sz="2400" dirty="0"/>
              <a:t>应用</a:t>
            </a:r>
            <a:r>
              <a:rPr lang="zh-CN" altLang="en-US" sz="2400" dirty="0" smtClean="0"/>
              <a:t>测试，可以</a:t>
            </a:r>
            <a:r>
              <a:rPr lang="zh-CN" altLang="en-US" sz="2400" dirty="0"/>
              <a:t>用于对静态的和动态的</a:t>
            </a:r>
            <a:r>
              <a:rPr lang="zh-CN" altLang="en-US" sz="2400" dirty="0" smtClean="0"/>
              <a:t>资源的</a:t>
            </a:r>
            <a:r>
              <a:rPr lang="zh-CN" altLang="en-US" sz="2400" dirty="0"/>
              <a:t>性能进行测试</a:t>
            </a:r>
            <a:r>
              <a:rPr lang="zh-CN" altLang="en-US" sz="2400" dirty="0" smtClean="0"/>
              <a:t>。</a:t>
            </a:r>
            <a:endParaRPr lang="en-US" altLang="zh-CN" sz="2400" dirty="0" smtClean="0"/>
          </a:p>
          <a:p>
            <a:pPr>
              <a:lnSpc>
                <a:spcPct val="150000"/>
              </a:lnSpc>
            </a:pPr>
            <a:r>
              <a:rPr lang="zh-CN" altLang="en-US" sz="2400" dirty="0" smtClean="0"/>
              <a:t>它</a:t>
            </a:r>
            <a:r>
              <a:rPr lang="zh-CN" altLang="en-US" sz="2400" dirty="0"/>
              <a:t>可以用于对服务器，网络或对象模拟繁重的负载来测试它们的强度或分析不同压力类型下的整体性</a:t>
            </a:r>
            <a:r>
              <a:rPr lang="zh-CN" altLang="en-US" sz="2400" dirty="0" smtClean="0"/>
              <a:t>能。</a:t>
            </a:r>
            <a:endParaRPr lang="en-US" altLang="zh-CN" sz="2400" dirty="0" smtClean="0"/>
          </a:p>
        </p:txBody>
      </p:sp>
      <p:pic>
        <p:nvPicPr>
          <p:cNvPr id="6" name="图片 5"/>
          <p:cNvPicPr>
            <a:picLocks noChangeAspect="1"/>
          </p:cNvPicPr>
          <p:nvPr/>
        </p:nvPicPr>
        <p:blipFill>
          <a:blip r:embed="rId2"/>
          <a:stretch>
            <a:fillRect/>
          </a:stretch>
        </p:blipFill>
        <p:spPr>
          <a:xfrm>
            <a:off x="5701525" y="1536490"/>
            <a:ext cx="6612109" cy="4180322"/>
          </a:xfrm>
          <a:prstGeom prst="rect">
            <a:avLst/>
          </a:prstGeom>
        </p:spPr>
      </p:pic>
    </p:spTree>
    <p:extLst>
      <p:ext uri="{BB962C8B-B14F-4D97-AF65-F5344CB8AC3E}">
        <p14:creationId xmlns:p14="http://schemas.microsoft.com/office/powerpoint/2010/main" val="2937148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1754326"/>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在并发测试的使用步骤</a:t>
            </a:r>
            <a:r>
              <a:rPr lang="en-US" altLang="zh-CN" sz="2400" b="1" dirty="0" smtClean="0"/>
              <a:t>——</a:t>
            </a:r>
            <a:r>
              <a:rPr lang="zh-CN" altLang="en-US" sz="2400" b="1" dirty="0" smtClean="0"/>
              <a:t>以测试不同搜索词为例</a:t>
            </a:r>
            <a:endParaRPr lang="en-US" altLang="zh-CN" sz="2400" b="1" dirty="0" smtClean="0"/>
          </a:p>
          <a:p>
            <a:pPr>
              <a:lnSpc>
                <a:spcPct val="150000"/>
              </a:lnSpc>
            </a:pPr>
            <a:r>
              <a:rPr lang="en-US" altLang="zh-CN" sz="2400" b="1" dirty="0"/>
              <a:t>	</a:t>
            </a:r>
            <a:r>
              <a:rPr lang="en-US" altLang="zh-CN" sz="2400" dirty="0" smtClean="0"/>
              <a:t>1</a:t>
            </a:r>
            <a:r>
              <a:rPr lang="zh-CN" altLang="en-US" sz="2400" dirty="0" smtClean="0"/>
              <a:t>、添加线程组。</a:t>
            </a:r>
            <a:endParaRPr lang="en-US" altLang="zh-CN" sz="2400" b="1" dirty="0" smtClean="0"/>
          </a:p>
          <a:p>
            <a:pPr>
              <a:lnSpc>
                <a:spcPct val="150000"/>
              </a:lnSpc>
            </a:pPr>
            <a:endParaRPr lang="en-US" altLang="zh-CN" sz="2400" dirty="0" smtClean="0"/>
          </a:p>
        </p:txBody>
      </p:sp>
      <p:pic>
        <p:nvPicPr>
          <p:cNvPr id="8" name="图片 7"/>
          <p:cNvPicPr>
            <a:picLocks noChangeAspect="1"/>
          </p:cNvPicPr>
          <p:nvPr/>
        </p:nvPicPr>
        <p:blipFill>
          <a:blip r:embed="rId2"/>
          <a:stretch>
            <a:fillRect/>
          </a:stretch>
        </p:blipFill>
        <p:spPr>
          <a:xfrm>
            <a:off x="1016822" y="2341611"/>
            <a:ext cx="9858375" cy="4200525"/>
          </a:xfrm>
          <a:prstGeom prst="rect">
            <a:avLst/>
          </a:prstGeom>
        </p:spPr>
      </p:pic>
      <p:sp>
        <p:nvSpPr>
          <p:cNvPr id="9" name="矩形标注 8"/>
          <p:cNvSpPr/>
          <p:nvPr/>
        </p:nvSpPr>
        <p:spPr>
          <a:xfrm>
            <a:off x="8925515" y="2341611"/>
            <a:ext cx="2300501" cy="1322184"/>
          </a:xfrm>
          <a:prstGeom prst="wedgeRectCallou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开</a:t>
            </a:r>
            <a:r>
              <a:rPr lang="en-US" altLang="zh-CN" dirty="0" smtClean="0">
                <a:solidFill>
                  <a:schemeClr val="tx1"/>
                </a:solidFill>
              </a:rPr>
              <a:t>10000</a:t>
            </a:r>
            <a:r>
              <a:rPr lang="zh-CN" altLang="en-US" dirty="0" smtClean="0">
                <a:solidFill>
                  <a:schemeClr val="tx1"/>
                </a:solidFill>
              </a:rPr>
              <a:t>个线程，每个线程循环一次</a:t>
            </a:r>
            <a:endParaRPr lang="zh-CN" altLang="en-US" dirty="0">
              <a:solidFill>
                <a:schemeClr val="tx1"/>
              </a:solidFill>
            </a:endParaRPr>
          </a:p>
        </p:txBody>
      </p:sp>
    </p:spTree>
    <p:extLst>
      <p:ext uri="{BB962C8B-B14F-4D97-AF65-F5344CB8AC3E}">
        <p14:creationId xmlns:p14="http://schemas.microsoft.com/office/powerpoint/2010/main" val="2169860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1754326"/>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在并发测试的使用步骤</a:t>
            </a:r>
            <a:r>
              <a:rPr lang="en-US" altLang="zh-CN" sz="2400" b="1" dirty="0"/>
              <a:t>——</a:t>
            </a:r>
            <a:r>
              <a:rPr lang="zh-CN" altLang="en-US" sz="2400" b="1" dirty="0"/>
              <a:t>以测试不同搜索词为</a:t>
            </a:r>
            <a:r>
              <a:rPr lang="zh-CN" altLang="en-US" sz="2400" b="1" dirty="0" smtClean="0"/>
              <a:t>例</a:t>
            </a:r>
            <a:endParaRPr lang="en-US" altLang="zh-CN" sz="2400" b="1" dirty="0" smtClean="0"/>
          </a:p>
          <a:p>
            <a:pPr>
              <a:lnSpc>
                <a:spcPct val="150000"/>
              </a:lnSpc>
            </a:pPr>
            <a:r>
              <a:rPr lang="en-US" altLang="zh-CN" sz="2400" b="1" dirty="0"/>
              <a:t>	</a:t>
            </a:r>
            <a:r>
              <a:rPr lang="en-US" altLang="zh-CN" sz="2400" dirty="0"/>
              <a:t>2</a:t>
            </a:r>
            <a:r>
              <a:rPr lang="zh-CN" altLang="en-US" sz="2400" dirty="0" smtClean="0"/>
              <a:t>、添加</a:t>
            </a:r>
            <a:r>
              <a:rPr lang="en-US" altLang="zh-CN" sz="2400" dirty="0" smtClean="0"/>
              <a:t>csv</a:t>
            </a:r>
            <a:r>
              <a:rPr lang="zh-CN" altLang="en-US" sz="2400" dirty="0" smtClean="0"/>
              <a:t>文件。（如果只是同时搜索一个词可以跳过这一步）</a:t>
            </a:r>
            <a:endParaRPr lang="en-US" altLang="zh-CN" sz="2400" b="1" dirty="0" smtClean="0"/>
          </a:p>
          <a:p>
            <a:pPr>
              <a:lnSpc>
                <a:spcPct val="150000"/>
              </a:lnSpc>
            </a:pPr>
            <a:endParaRPr lang="en-US" altLang="zh-CN" sz="2400" dirty="0" smtClean="0"/>
          </a:p>
        </p:txBody>
      </p:sp>
      <p:pic>
        <p:nvPicPr>
          <p:cNvPr id="8" name="图片 7"/>
          <p:cNvPicPr>
            <a:picLocks noChangeAspect="1"/>
          </p:cNvPicPr>
          <p:nvPr/>
        </p:nvPicPr>
        <p:blipFill>
          <a:blip r:embed="rId2"/>
          <a:stretch>
            <a:fillRect/>
          </a:stretch>
        </p:blipFill>
        <p:spPr>
          <a:xfrm>
            <a:off x="2619374" y="2343004"/>
            <a:ext cx="7270213" cy="3565392"/>
          </a:xfrm>
          <a:prstGeom prst="rect">
            <a:avLst/>
          </a:prstGeom>
        </p:spPr>
      </p:pic>
      <p:sp>
        <p:nvSpPr>
          <p:cNvPr id="9" name="文本框 8"/>
          <p:cNvSpPr txBox="1"/>
          <p:nvPr/>
        </p:nvSpPr>
        <p:spPr>
          <a:xfrm>
            <a:off x="1688123" y="6006905"/>
            <a:ext cx="9326880" cy="646331"/>
          </a:xfrm>
          <a:prstGeom prst="rect">
            <a:avLst/>
          </a:prstGeom>
          <a:noFill/>
        </p:spPr>
        <p:txBody>
          <a:bodyPr wrap="square" rtlCol="0">
            <a:spAutoFit/>
          </a:bodyPr>
          <a:lstStyle/>
          <a:p>
            <a:r>
              <a:rPr lang="zh-CN" altLang="en-US" dirty="0" smtClean="0"/>
              <a:t>可以在</a:t>
            </a:r>
            <a:r>
              <a:rPr lang="en-US" altLang="zh-CN" dirty="0" smtClean="0"/>
              <a:t>csv</a:t>
            </a:r>
            <a:r>
              <a:rPr lang="zh-CN" altLang="en-US" dirty="0" smtClean="0"/>
              <a:t>文件中把想搜索的词放进去，然后设置一个变量名以便后用，这样可以做到搜索不同的词</a:t>
            </a:r>
            <a:endParaRPr lang="zh-CN" altLang="en-US" dirty="0"/>
          </a:p>
        </p:txBody>
      </p:sp>
    </p:spTree>
    <p:extLst>
      <p:ext uri="{BB962C8B-B14F-4D97-AF65-F5344CB8AC3E}">
        <p14:creationId xmlns:p14="http://schemas.microsoft.com/office/powerpoint/2010/main" val="1162820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1754326"/>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在并发测试的使用步骤</a:t>
            </a:r>
            <a:r>
              <a:rPr lang="en-US" altLang="zh-CN" sz="2400" b="1" dirty="0"/>
              <a:t>——</a:t>
            </a:r>
            <a:r>
              <a:rPr lang="zh-CN" altLang="en-US" sz="2400" b="1" dirty="0"/>
              <a:t>以测试不同搜索词为</a:t>
            </a:r>
            <a:r>
              <a:rPr lang="zh-CN" altLang="en-US" sz="2400" b="1" dirty="0" smtClean="0"/>
              <a:t>例</a:t>
            </a:r>
            <a:endParaRPr lang="en-US" altLang="zh-CN" sz="2400" b="1" dirty="0" smtClean="0"/>
          </a:p>
          <a:p>
            <a:pPr>
              <a:lnSpc>
                <a:spcPct val="150000"/>
              </a:lnSpc>
            </a:pPr>
            <a:r>
              <a:rPr lang="en-US" altLang="zh-CN" sz="2400" b="1" dirty="0"/>
              <a:t>	</a:t>
            </a:r>
            <a:r>
              <a:rPr lang="en-US" altLang="zh-CN" sz="2400" dirty="0" smtClean="0"/>
              <a:t>3</a:t>
            </a:r>
            <a:r>
              <a:rPr lang="zh-CN" altLang="en-US" sz="2400" dirty="0" smtClean="0"/>
              <a:t>、添加</a:t>
            </a:r>
            <a:r>
              <a:rPr lang="en-US" altLang="zh-CN" sz="2400" dirty="0" smtClean="0"/>
              <a:t>HTTP</a:t>
            </a:r>
            <a:r>
              <a:rPr lang="zh-CN" altLang="en-US" sz="2400" dirty="0" smtClean="0"/>
              <a:t>请求。</a:t>
            </a:r>
            <a:endParaRPr lang="en-US" altLang="zh-CN" sz="2400" b="1" dirty="0" smtClean="0"/>
          </a:p>
          <a:p>
            <a:pPr>
              <a:lnSpc>
                <a:spcPct val="150000"/>
              </a:lnSpc>
            </a:pPr>
            <a:endParaRPr lang="en-US" altLang="zh-CN" sz="2400" dirty="0" smtClean="0"/>
          </a:p>
        </p:txBody>
      </p:sp>
      <p:pic>
        <p:nvPicPr>
          <p:cNvPr id="6" name="图片 5"/>
          <p:cNvPicPr>
            <a:picLocks noChangeAspect="1"/>
          </p:cNvPicPr>
          <p:nvPr/>
        </p:nvPicPr>
        <p:blipFill>
          <a:blip r:embed="rId2"/>
          <a:stretch>
            <a:fillRect/>
          </a:stretch>
        </p:blipFill>
        <p:spPr>
          <a:xfrm>
            <a:off x="2237809" y="2511888"/>
            <a:ext cx="8045673" cy="3242616"/>
          </a:xfrm>
          <a:prstGeom prst="rect">
            <a:avLst/>
          </a:prstGeom>
        </p:spPr>
      </p:pic>
      <p:sp>
        <p:nvSpPr>
          <p:cNvPr id="11" name="文本框 10"/>
          <p:cNvSpPr txBox="1"/>
          <p:nvPr/>
        </p:nvSpPr>
        <p:spPr>
          <a:xfrm>
            <a:off x="1702191" y="5880295"/>
            <a:ext cx="9340947" cy="369332"/>
          </a:xfrm>
          <a:prstGeom prst="rect">
            <a:avLst/>
          </a:prstGeom>
          <a:noFill/>
        </p:spPr>
        <p:txBody>
          <a:bodyPr wrap="square" rtlCol="0">
            <a:spAutoFit/>
          </a:bodyPr>
          <a:lstStyle/>
          <a:p>
            <a:r>
              <a:rPr lang="zh-CN" altLang="en-US" dirty="0" smtClean="0"/>
              <a:t>此处的</a:t>
            </a:r>
            <a:r>
              <a:rPr lang="en-US" altLang="zh-CN" dirty="0" smtClean="0"/>
              <a:t>path</a:t>
            </a:r>
            <a:r>
              <a:rPr lang="zh-CN" altLang="en-US" dirty="0" smtClean="0"/>
              <a:t>为搜索部分的路径，</a:t>
            </a:r>
            <a:r>
              <a:rPr lang="en-US" altLang="zh-CN" dirty="0" smtClean="0"/>
              <a:t>keyword</a:t>
            </a:r>
            <a:r>
              <a:rPr lang="zh-CN" altLang="en-US" dirty="0" smtClean="0"/>
              <a:t>后则是跟了变量</a:t>
            </a:r>
            <a:r>
              <a:rPr lang="en-US" altLang="zh-CN" dirty="0" smtClean="0"/>
              <a:t>test</a:t>
            </a:r>
            <a:r>
              <a:rPr lang="zh-CN" altLang="en-US" dirty="0" smtClean="0"/>
              <a:t>来实现不同搜索词的搜索</a:t>
            </a:r>
            <a:endParaRPr lang="zh-CN" altLang="en-US" dirty="0"/>
          </a:p>
        </p:txBody>
      </p:sp>
    </p:spTree>
    <p:extLst>
      <p:ext uri="{BB962C8B-B14F-4D97-AF65-F5344CB8AC3E}">
        <p14:creationId xmlns:p14="http://schemas.microsoft.com/office/powerpoint/2010/main" val="1036941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1754326"/>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在并发测试的使用步骤</a:t>
            </a:r>
            <a:r>
              <a:rPr lang="en-US" altLang="zh-CN" sz="2400" b="1" dirty="0"/>
              <a:t>——</a:t>
            </a:r>
            <a:r>
              <a:rPr lang="zh-CN" altLang="en-US" sz="2400" b="1" dirty="0"/>
              <a:t>以测试不同搜索词为</a:t>
            </a:r>
            <a:r>
              <a:rPr lang="zh-CN" altLang="en-US" sz="2400" b="1" dirty="0" smtClean="0"/>
              <a:t>例</a:t>
            </a:r>
            <a:endParaRPr lang="en-US" altLang="zh-CN" sz="2400" b="1" dirty="0" smtClean="0"/>
          </a:p>
          <a:p>
            <a:pPr>
              <a:lnSpc>
                <a:spcPct val="150000"/>
              </a:lnSpc>
            </a:pPr>
            <a:r>
              <a:rPr lang="en-US" altLang="zh-CN" sz="2400" b="1" dirty="0"/>
              <a:t>	</a:t>
            </a:r>
            <a:r>
              <a:rPr lang="en-US" altLang="zh-CN" sz="2400" dirty="0"/>
              <a:t>4</a:t>
            </a:r>
            <a:r>
              <a:rPr lang="zh-CN" altLang="en-US" sz="2400" dirty="0" smtClean="0"/>
              <a:t>、添加汇总报告。</a:t>
            </a:r>
            <a:endParaRPr lang="en-US" altLang="zh-CN" sz="2400" b="1" dirty="0" smtClean="0"/>
          </a:p>
          <a:p>
            <a:pPr>
              <a:lnSpc>
                <a:spcPct val="150000"/>
              </a:lnSpc>
            </a:pPr>
            <a:endParaRPr lang="en-US" altLang="zh-CN" sz="2400" dirty="0" smtClean="0"/>
          </a:p>
        </p:txBody>
      </p:sp>
      <p:sp>
        <p:nvSpPr>
          <p:cNvPr id="11" name="文本框 10"/>
          <p:cNvSpPr txBox="1"/>
          <p:nvPr/>
        </p:nvSpPr>
        <p:spPr>
          <a:xfrm>
            <a:off x="4332849" y="4293293"/>
            <a:ext cx="9340947" cy="369332"/>
          </a:xfrm>
          <a:prstGeom prst="rect">
            <a:avLst/>
          </a:prstGeom>
          <a:noFill/>
        </p:spPr>
        <p:txBody>
          <a:bodyPr wrap="square" rtlCol="0">
            <a:spAutoFit/>
          </a:bodyPr>
          <a:lstStyle/>
          <a:p>
            <a:r>
              <a:rPr lang="zh-CN" altLang="en-US" dirty="0" smtClean="0"/>
              <a:t>此图为汇总报告初始的界面</a:t>
            </a:r>
            <a:endParaRPr lang="zh-CN" altLang="en-US" dirty="0"/>
          </a:p>
        </p:txBody>
      </p:sp>
      <p:pic>
        <p:nvPicPr>
          <p:cNvPr id="8" name="图片 7"/>
          <p:cNvPicPr>
            <a:picLocks noChangeAspect="1"/>
          </p:cNvPicPr>
          <p:nvPr/>
        </p:nvPicPr>
        <p:blipFill>
          <a:blip r:embed="rId2"/>
          <a:stretch>
            <a:fillRect/>
          </a:stretch>
        </p:blipFill>
        <p:spPr>
          <a:xfrm>
            <a:off x="2533650" y="2445443"/>
            <a:ext cx="7124700" cy="1847850"/>
          </a:xfrm>
          <a:prstGeom prst="rect">
            <a:avLst/>
          </a:prstGeom>
        </p:spPr>
      </p:pic>
      <p:sp>
        <p:nvSpPr>
          <p:cNvPr id="12" name="文本框 11"/>
          <p:cNvSpPr txBox="1"/>
          <p:nvPr/>
        </p:nvSpPr>
        <p:spPr>
          <a:xfrm>
            <a:off x="666002" y="4855923"/>
            <a:ext cx="9828496" cy="461665"/>
          </a:xfrm>
          <a:prstGeom prst="rect">
            <a:avLst/>
          </a:prstGeom>
          <a:noFill/>
        </p:spPr>
        <p:txBody>
          <a:bodyPr wrap="square" rtlCol="0">
            <a:spAutoFit/>
          </a:bodyPr>
          <a:lstStyle/>
          <a:p>
            <a:r>
              <a:rPr lang="en-US" altLang="zh-CN" dirty="0" smtClean="0"/>
              <a:t>	</a:t>
            </a:r>
            <a:r>
              <a:rPr lang="en-US" altLang="zh-CN" sz="2400" dirty="0" smtClean="0"/>
              <a:t>5</a:t>
            </a:r>
            <a:r>
              <a:rPr lang="zh-CN" altLang="en-US" sz="2400" dirty="0" smtClean="0"/>
              <a:t>、启动测试</a:t>
            </a:r>
            <a:endParaRPr lang="zh-CN" altLang="en-US" sz="2400" dirty="0"/>
          </a:p>
        </p:txBody>
      </p:sp>
      <p:pic>
        <p:nvPicPr>
          <p:cNvPr id="13" name="图片 12"/>
          <p:cNvPicPr>
            <a:picLocks noChangeAspect="1"/>
          </p:cNvPicPr>
          <p:nvPr/>
        </p:nvPicPr>
        <p:blipFill>
          <a:blip r:embed="rId3"/>
          <a:stretch>
            <a:fillRect/>
          </a:stretch>
        </p:blipFill>
        <p:spPr>
          <a:xfrm>
            <a:off x="5478511" y="5317588"/>
            <a:ext cx="934997" cy="837854"/>
          </a:xfrm>
          <a:prstGeom prst="rect">
            <a:avLst/>
          </a:prstGeom>
        </p:spPr>
      </p:pic>
      <p:sp>
        <p:nvSpPr>
          <p:cNvPr id="14" name="文本框 13"/>
          <p:cNvSpPr txBox="1"/>
          <p:nvPr/>
        </p:nvSpPr>
        <p:spPr>
          <a:xfrm>
            <a:off x="5219114" y="6247775"/>
            <a:ext cx="5275384" cy="369332"/>
          </a:xfrm>
          <a:prstGeom prst="rect">
            <a:avLst/>
          </a:prstGeom>
          <a:noFill/>
        </p:spPr>
        <p:txBody>
          <a:bodyPr wrap="square" rtlCol="0">
            <a:spAutoFit/>
          </a:bodyPr>
          <a:lstStyle/>
          <a:p>
            <a:r>
              <a:rPr lang="zh-CN" altLang="en-US" dirty="0" smtClean="0"/>
              <a:t>按下这个就行啦</a:t>
            </a:r>
            <a:r>
              <a:rPr lang="en-US" altLang="zh-CN" dirty="0" smtClean="0"/>
              <a:t>~</a:t>
            </a:r>
            <a:endParaRPr lang="zh-CN" altLang="en-US" dirty="0"/>
          </a:p>
        </p:txBody>
      </p:sp>
    </p:spTree>
    <p:extLst>
      <p:ext uri="{BB962C8B-B14F-4D97-AF65-F5344CB8AC3E}">
        <p14:creationId xmlns:p14="http://schemas.microsoft.com/office/powerpoint/2010/main" val="13440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1684115"/>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在并发测试的使用步骤</a:t>
            </a:r>
            <a:r>
              <a:rPr lang="en-US" altLang="zh-CN" sz="2400" b="1" dirty="0"/>
              <a:t>——</a:t>
            </a:r>
            <a:r>
              <a:rPr lang="zh-CN" altLang="en-US" sz="2400" b="1" dirty="0"/>
              <a:t>以测试不同搜索词为</a:t>
            </a:r>
            <a:r>
              <a:rPr lang="zh-CN" altLang="en-US" sz="2400" b="1" dirty="0" smtClean="0"/>
              <a:t>例</a:t>
            </a:r>
            <a:endParaRPr lang="en-US" altLang="zh-CN" sz="2400" b="1" dirty="0" smtClean="0"/>
          </a:p>
          <a:p>
            <a:pPr>
              <a:lnSpc>
                <a:spcPct val="150000"/>
              </a:lnSpc>
            </a:pPr>
            <a:r>
              <a:rPr lang="en-US" altLang="zh-CN" sz="2400" b="1" dirty="0"/>
              <a:t>	</a:t>
            </a:r>
            <a:r>
              <a:rPr lang="en-US" altLang="zh-CN" sz="2400" dirty="0" smtClean="0"/>
              <a:t>6</a:t>
            </a:r>
            <a:r>
              <a:rPr lang="zh-CN" altLang="en-US" sz="2400" dirty="0" smtClean="0"/>
              <a:t>、汇总报告中查看结果，汇总报告也可以输出为</a:t>
            </a:r>
            <a:r>
              <a:rPr lang="en-US" altLang="zh-CN" sz="2400" dirty="0" smtClean="0"/>
              <a:t>csv</a:t>
            </a:r>
            <a:r>
              <a:rPr lang="zh-CN" altLang="en-US" sz="2400" dirty="0" smtClean="0"/>
              <a:t>文件。</a:t>
            </a:r>
            <a:endParaRPr lang="en-US" altLang="zh-CN" sz="2400" b="1" dirty="0" smtClean="0"/>
          </a:p>
          <a:p>
            <a:pPr>
              <a:lnSpc>
                <a:spcPct val="150000"/>
              </a:lnSpc>
            </a:pPr>
            <a:endParaRPr lang="en-US" altLang="zh-CN" sz="2400" dirty="0" smtClean="0"/>
          </a:p>
        </p:txBody>
      </p:sp>
      <p:pic>
        <p:nvPicPr>
          <p:cNvPr id="6" name="图片 5"/>
          <p:cNvPicPr>
            <a:picLocks noChangeAspect="1"/>
          </p:cNvPicPr>
          <p:nvPr/>
        </p:nvPicPr>
        <p:blipFill>
          <a:blip r:embed="rId2"/>
          <a:stretch>
            <a:fillRect/>
          </a:stretch>
        </p:blipFill>
        <p:spPr>
          <a:xfrm>
            <a:off x="2519362" y="2490704"/>
            <a:ext cx="7153275" cy="419100"/>
          </a:xfrm>
          <a:prstGeom prst="rect">
            <a:avLst/>
          </a:prstGeom>
        </p:spPr>
      </p:pic>
      <p:pic>
        <p:nvPicPr>
          <p:cNvPr id="9" name="图片 8"/>
          <p:cNvPicPr>
            <a:picLocks noChangeAspect="1"/>
          </p:cNvPicPr>
          <p:nvPr/>
        </p:nvPicPr>
        <p:blipFill>
          <a:blip r:embed="rId3"/>
          <a:stretch>
            <a:fillRect/>
          </a:stretch>
        </p:blipFill>
        <p:spPr>
          <a:xfrm>
            <a:off x="2519362" y="4174819"/>
            <a:ext cx="7048500" cy="419100"/>
          </a:xfrm>
          <a:prstGeom prst="rect">
            <a:avLst/>
          </a:prstGeom>
        </p:spPr>
      </p:pic>
      <p:pic>
        <p:nvPicPr>
          <p:cNvPr id="15" name="图片 14"/>
          <p:cNvPicPr>
            <a:picLocks noChangeAspect="1"/>
          </p:cNvPicPr>
          <p:nvPr/>
        </p:nvPicPr>
        <p:blipFill>
          <a:blip r:embed="rId4"/>
          <a:stretch>
            <a:fillRect/>
          </a:stretch>
        </p:blipFill>
        <p:spPr>
          <a:xfrm>
            <a:off x="2571749" y="3337524"/>
            <a:ext cx="7048500" cy="409575"/>
          </a:xfrm>
          <a:prstGeom prst="rect">
            <a:avLst/>
          </a:prstGeom>
        </p:spPr>
      </p:pic>
    </p:spTree>
    <p:extLst>
      <p:ext uri="{BB962C8B-B14F-4D97-AF65-F5344CB8AC3E}">
        <p14:creationId xmlns:p14="http://schemas.microsoft.com/office/powerpoint/2010/main" val="2607550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5157285" y="295742"/>
            <a:ext cx="1877437" cy="1600438"/>
          </a:xfrm>
          <a:prstGeom prst="rect">
            <a:avLst/>
          </a:prstGeom>
        </p:spPr>
        <p:txBody>
          <a:bodyPr wrap="none">
            <a:spAutoFit/>
          </a:bodyPr>
          <a:lstStyle/>
          <a:p>
            <a:pPr lvl="0" algn="ctr"/>
            <a:r>
              <a:rPr lang="zh-CN" altLang="en-US" sz="66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目录</a:t>
            </a:r>
            <a:endParaRPr lang="en-US" altLang="zh-CN" sz="66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endParaRPr>
          </a:p>
          <a:p>
            <a:pPr lvl="0" algn="ctr"/>
            <a:r>
              <a:rPr lang="en-US" altLang="zh-CN" sz="32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Content</a:t>
            </a:r>
            <a:endParaRPr lang="en-US" altLang="zh-CN" sz="3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endParaRPr>
          </a:p>
        </p:txBody>
      </p:sp>
      <p:sp>
        <p:nvSpPr>
          <p:cNvPr id="15" name="椭圆 14"/>
          <p:cNvSpPr/>
          <p:nvPr/>
        </p:nvSpPr>
        <p:spPr>
          <a:xfrm rot="10800000">
            <a:off x="2871901" y="2355075"/>
            <a:ext cx="536134" cy="57995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0800000">
            <a:off x="2871900" y="4824034"/>
            <a:ext cx="536134" cy="57995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596675" y="2198776"/>
            <a:ext cx="2236510" cy="1969770"/>
          </a:xfrm>
          <a:prstGeom prst="rect">
            <a:avLst/>
          </a:prstGeom>
          <a:noFill/>
        </p:spPr>
        <p:txBody>
          <a:bodyPr wrap="none" rtlCol="0">
            <a:spAutoFit/>
          </a:bodyPr>
          <a:lstStyle/>
          <a:p>
            <a:r>
              <a:rPr kumimoji="1" lang="zh-CN" altLang="en-US" sz="3200" b="1" dirty="0">
                <a:solidFill>
                  <a:schemeClr val="bg1">
                    <a:lumMod val="95000"/>
                  </a:schemeClr>
                </a:solidFill>
                <a:latin typeface="+mj-lt"/>
              </a:rPr>
              <a:t>网页</a:t>
            </a:r>
            <a:r>
              <a:rPr kumimoji="1" lang="zh-CN" altLang="en-US" sz="3200" b="1" dirty="0" smtClean="0">
                <a:solidFill>
                  <a:schemeClr val="bg1">
                    <a:lumMod val="95000"/>
                  </a:schemeClr>
                </a:solidFill>
                <a:latin typeface="+mj-lt"/>
              </a:rPr>
              <a:t>端测试</a:t>
            </a:r>
          </a:p>
          <a:p>
            <a:pPr>
              <a:lnSpc>
                <a:spcPct val="150000"/>
              </a:lnSpc>
            </a:pPr>
            <a:r>
              <a:rPr lang="zh-CN" altLang="en-US" sz="2000" dirty="0" smtClean="0">
                <a:solidFill>
                  <a:schemeClr val="bg1">
                    <a:lumMod val="95000"/>
                  </a:schemeClr>
                </a:solidFill>
              </a:rPr>
              <a:t>功能测试</a:t>
            </a:r>
            <a:endParaRPr lang="en-US" altLang="zh-CN" sz="2000" dirty="0" smtClean="0">
              <a:solidFill>
                <a:schemeClr val="bg1">
                  <a:lumMod val="95000"/>
                </a:schemeClr>
              </a:solidFill>
            </a:endParaRPr>
          </a:p>
          <a:p>
            <a:pPr>
              <a:lnSpc>
                <a:spcPct val="150000"/>
              </a:lnSpc>
            </a:pPr>
            <a:r>
              <a:rPr lang="zh-CN" altLang="en-US" sz="2000" dirty="0">
                <a:solidFill>
                  <a:schemeClr val="bg1">
                    <a:lumMod val="95000"/>
                  </a:schemeClr>
                </a:solidFill>
              </a:rPr>
              <a:t>兼容性</a:t>
            </a:r>
            <a:r>
              <a:rPr lang="zh-CN" altLang="en-US" sz="2000" dirty="0" smtClean="0">
                <a:solidFill>
                  <a:schemeClr val="bg1">
                    <a:lumMod val="95000"/>
                  </a:schemeClr>
                </a:solidFill>
              </a:rPr>
              <a:t>测试</a:t>
            </a:r>
            <a:endParaRPr lang="en-US" altLang="zh-CN" sz="2000" dirty="0" smtClean="0">
              <a:solidFill>
                <a:schemeClr val="bg1">
                  <a:lumMod val="95000"/>
                </a:schemeClr>
              </a:solidFill>
            </a:endParaRPr>
          </a:p>
          <a:p>
            <a:pPr>
              <a:lnSpc>
                <a:spcPct val="150000"/>
              </a:lnSpc>
            </a:pPr>
            <a:r>
              <a:rPr lang="zh-CN" altLang="en-US" sz="2000" dirty="0">
                <a:solidFill>
                  <a:schemeClr val="bg1">
                    <a:lumMod val="95000"/>
                  </a:schemeClr>
                </a:solidFill>
              </a:rPr>
              <a:t>性能</a:t>
            </a:r>
            <a:r>
              <a:rPr lang="zh-CN" altLang="en-US" sz="2000" dirty="0" smtClean="0">
                <a:solidFill>
                  <a:schemeClr val="bg1">
                    <a:lumMod val="95000"/>
                  </a:schemeClr>
                </a:solidFill>
              </a:rPr>
              <a:t>测试</a:t>
            </a:r>
            <a:endParaRPr lang="en-US" altLang="zh-CN" sz="2000" dirty="0" smtClean="0">
              <a:solidFill>
                <a:schemeClr val="bg1">
                  <a:lumMod val="95000"/>
                </a:schemeClr>
              </a:solidFill>
            </a:endParaRPr>
          </a:p>
        </p:txBody>
      </p:sp>
      <p:sp>
        <p:nvSpPr>
          <p:cNvPr id="22" name="文本框 21"/>
          <p:cNvSpPr txBox="1"/>
          <p:nvPr/>
        </p:nvSpPr>
        <p:spPr>
          <a:xfrm>
            <a:off x="3596675" y="4667734"/>
            <a:ext cx="2177199" cy="1508105"/>
          </a:xfrm>
          <a:prstGeom prst="rect">
            <a:avLst/>
          </a:prstGeom>
          <a:noFill/>
        </p:spPr>
        <p:txBody>
          <a:bodyPr wrap="none" rtlCol="0">
            <a:spAutoFit/>
          </a:bodyPr>
          <a:lstStyle/>
          <a:p>
            <a:r>
              <a:rPr kumimoji="1" lang="en-US" altLang="zh-CN" sz="3200" b="1" dirty="0" smtClean="0">
                <a:solidFill>
                  <a:schemeClr val="bg1">
                    <a:lumMod val="95000"/>
                  </a:schemeClr>
                </a:solidFill>
                <a:latin typeface="+mj-lt"/>
              </a:rPr>
              <a:t>APP</a:t>
            </a:r>
            <a:r>
              <a:rPr kumimoji="1" lang="zh-CN" altLang="en-US" sz="3200" b="1" dirty="0" smtClean="0">
                <a:solidFill>
                  <a:schemeClr val="bg1">
                    <a:lumMod val="95000"/>
                  </a:schemeClr>
                </a:solidFill>
                <a:latin typeface="+mj-lt"/>
              </a:rPr>
              <a:t>端测试</a:t>
            </a:r>
            <a:endParaRPr kumimoji="1" lang="zh-CN" altLang="en-US" sz="3200" b="1" dirty="0">
              <a:solidFill>
                <a:schemeClr val="bg1">
                  <a:lumMod val="95000"/>
                </a:schemeClr>
              </a:solidFill>
              <a:latin typeface="+mj-lt"/>
            </a:endParaRPr>
          </a:p>
          <a:p>
            <a:pPr>
              <a:lnSpc>
                <a:spcPct val="150000"/>
              </a:lnSpc>
            </a:pPr>
            <a:r>
              <a:rPr lang="zh-CN" altLang="en-US" sz="2000" dirty="0" smtClean="0">
                <a:solidFill>
                  <a:schemeClr val="bg1">
                    <a:lumMod val="95000"/>
                  </a:schemeClr>
                </a:solidFill>
              </a:rPr>
              <a:t>功能测试</a:t>
            </a:r>
            <a:endParaRPr lang="en-US" altLang="zh-CN" sz="2000" dirty="0" smtClean="0">
              <a:solidFill>
                <a:schemeClr val="bg1">
                  <a:lumMod val="95000"/>
                </a:schemeClr>
              </a:solidFill>
            </a:endParaRPr>
          </a:p>
          <a:p>
            <a:pPr>
              <a:lnSpc>
                <a:spcPct val="150000"/>
              </a:lnSpc>
            </a:pPr>
            <a:r>
              <a:rPr lang="zh-CN" altLang="en-US" sz="2000" dirty="0">
                <a:solidFill>
                  <a:schemeClr val="bg1">
                    <a:lumMod val="95000"/>
                  </a:schemeClr>
                </a:solidFill>
              </a:rPr>
              <a:t>性能测试</a:t>
            </a:r>
          </a:p>
        </p:txBody>
      </p:sp>
    </p:spTree>
    <p:extLst>
      <p:ext uri="{BB962C8B-B14F-4D97-AF65-F5344CB8AC3E}">
        <p14:creationId xmlns:p14="http://schemas.microsoft.com/office/powerpoint/2010/main" val="1154367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6002" y="1225689"/>
            <a:ext cx="10560016" cy="646331"/>
          </a:xfrm>
          <a:prstGeom prst="rect">
            <a:avLst/>
          </a:prstGeom>
          <a:noFill/>
        </p:spPr>
        <p:txBody>
          <a:bodyPr wrap="square" rtlCol="0">
            <a:spAutoFit/>
          </a:bodyPr>
          <a:lstStyle/>
          <a:p>
            <a:pPr>
              <a:lnSpc>
                <a:spcPct val="150000"/>
              </a:lnSpc>
            </a:pPr>
            <a:r>
              <a:rPr lang="en-US" altLang="zh-CN" sz="2400" b="1" dirty="0" err="1" smtClean="0"/>
              <a:t>Jmeter</a:t>
            </a:r>
            <a:r>
              <a:rPr lang="zh-CN" altLang="en-US" sz="2400" b="1" dirty="0" smtClean="0"/>
              <a:t>在并发测试</a:t>
            </a:r>
            <a:r>
              <a:rPr lang="zh-CN" altLang="en-US" sz="2400" b="1" dirty="0"/>
              <a:t>屏</a:t>
            </a:r>
            <a:r>
              <a:rPr lang="zh-CN" altLang="en-US" sz="2400" b="1" dirty="0" smtClean="0"/>
              <a:t>录演示</a:t>
            </a:r>
            <a:r>
              <a:rPr lang="en-US" altLang="zh-CN" sz="2400" b="1" dirty="0" smtClean="0"/>
              <a:t>——</a:t>
            </a:r>
            <a:r>
              <a:rPr lang="zh-CN" altLang="en-US" sz="2400" b="1" dirty="0" smtClean="0"/>
              <a:t>以</a:t>
            </a:r>
            <a:r>
              <a:rPr lang="en-US" altLang="zh-CN" sz="2400" b="1" dirty="0" smtClean="0"/>
              <a:t>100</a:t>
            </a:r>
            <a:r>
              <a:rPr lang="zh-CN" altLang="en-US" sz="2400" b="1" dirty="0" smtClean="0"/>
              <a:t>个并发线程为例</a:t>
            </a:r>
            <a:endParaRPr lang="en-US" altLang="zh-CN" sz="2400" dirty="0" smtClean="0"/>
          </a:p>
        </p:txBody>
      </p:sp>
      <p:pic>
        <p:nvPicPr>
          <p:cNvPr id="8" name="Jme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8793" y="1917673"/>
            <a:ext cx="8154433" cy="4584745"/>
          </a:xfrm>
          <a:prstGeom prst="rect">
            <a:avLst/>
          </a:prstGeom>
        </p:spPr>
      </p:pic>
    </p:spTree>
    <p:extLst>
      <p:ext uri="{BB962C8B-B14F-4D97-AF65-F5344CB8AC3E}">
        <p14:creationId xmlns:p14="http://schemas.microsoft.com/office/powerpoint/2010/main" val="2996513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78836" y="520859"/>
            <a:ext cx="3600666" cy="6740307"/>
          </a:xfrm>
          <a:prstGeom prst="rect">
            <a:avLst/>
          </a:prstGeom>
          <a:noFill/>
          <a:effectLst>
            <a:outerShdw blurRad="63500" dist="1371600" sx="102000" sy="102000" algn="ctr" rotWithShape="0">
              <a:prstClr val="black">
                <a:alpha val="40000"/>
              </a:prstClr>
            </a:outerShdw>
          </a:effectLst>
        </p:spPr>
        <p:txBody>
          <a:bodyPr wrap="none" rtlCol="0">
            <a:spAutoFit/>
          </a:bodyPr>
          <a:lstStyle/>
          <a:p>
            <a:pPr algn="ctr"/>
            <a:r>
              <a:rPr lang="en-US" altLang="zh-CN" sz="43200" b="1" dirty="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rPr>
              <a:t>2</a:t>
            </a:r>
            <a:endParaRPr lang="en-US" altLang="zh-CN" sz="43200" b="1" dirty="0" smtClean="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endParaRPr>
          </a:p>
        </p:txBody>
      </p:sp>
      <p:sp useBgFill="1">
        <p:nvSpPr>
          <p:cNvPr id="6" name="矩形 5"/>
          <p:cNvSpPr/>
          <p:nvPr/>
        </p:nvSpPr>
        <p:spPr>
          <a:xfrm>
            <a:off x="0" y="3429000"/>
            <a:ext cx="12192000" cy="1638775"/>
          </a:xfrm>
          <a:prstGeom prst="rect">
            <a:avLst/>
          </a:prstGeom>
          <a:ln>
            <a:noFill/>
          </a:ln>
          <a:effectLst>
            <a:outerShdw blurRad="406400" dist="1143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44528" y="299177"/>
            <a:ext cx="2102948" cy="1200329"/>
          </a:xfrm>
          <a:prstGeom prst="rect">
            <a:avLst/>
          </a:prstGeom>
        </p:spPr>
        <p:txBody>
          <a:bodyPr wrap="none">
            <a:spAutoFit/>
          </a:bodyPr>
          <a:lstStyle/>
          <a:p>
            <a:pPr lvl="0" algn="ctr"/>
            <a:r>
              <a:rPr lang="en-US" altLang="zh-CN" sz="7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Part</a:t>
            </a:r>
          </a:p>
        </p:txBody>
      </p:sp>
      <p:sp>
        <p:nvSpPr>
          <p:cNvPr id="9" name="矩形 8"/>
          <p:cNvSpPr/>
          <p:nvPr/>
        </p:nvSpPr>
        <p:spPr>
          <a:xfrm>
            <a:off x="4508066" y="3832888"/>
            <a:ext cx="3175869" cy="830997"/>
          </a:xfrm>
          <a:prstGeom prst="rect">
            <a:avLst/>
          </a:prstGeom>
          <a:noFill/>
        </p:spPr>
        <p:txBody>
          <a:bodyPr wrap="none" rtlCol="0">
            <a:spAutoFit/>
          </a:bodyPr>
          <a:lstStyle/>
          <a:p>
            <a:pPr algn="ctr"/>
            <a:r>
              <a:rPr lang="en-US" altLang="zh-CN" sz="4800" b="1" dirty="0" smtClean="0">
                <a:solidFill>
                  <a:schemeClr val="bg1">
                    <a:lumMod val="95000"/>
                  </a:schemeClr>
                </a:solidFill>
              </a:rPr>
              <a:t>APP</a:t>
            </a:r>
            <a:r>
              <a:rPr lang="zh-CN" altLang="en-US" sz="4800" b="1" dirty="0" smtClean="0">
                <a:solidFill>
                  <a:schemeClr val="bg1">
                    <a:lumMod val="95000"/>
                  </a:schemeClr>
                </a:solidFill>
              </a:rPr>
              <a:t>端测试</a:t>
            </a:r>
            <a:endParaRPr lang="zh-CN" altLang="en-US" sz="4800" b="1" dirty="0">
              <a:solidFill>
                <a:schemeClr val="bg1">
                  <a:lumMod val="95000"/>
                </a:schemeClr>
              </a:solidFill>
            </a:endParaRPr>
          </a:p>
        </p:txBody>
      </p:sp>
    </p:spTree>
    <p:extLst>
      <p:ext uri="{BB962C8B-B14F-4D97-AF65-F5344CB8AC3E}">
        <p14:creationId xmlns:p14="http://schemas.microsoft.com/office/powerpoint/2010/main" val="812199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6239930" y="2095705"/>
            <a:ext cx="4605869" cy="804334"/>
          </a:xfrm>
          <a:prstGeom prst="homePlate">
            <a:avLst/>
          </a:prstGeom>
          <a:solidFill>
            <a:srgbClr val="F4925C"/>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6" name="五边形 15"/>
          <p:cNvSpPr/>
          <p:nvPr/>
        </p:nvSpPr>
        <p:spPr>
          <a:xfrm>
            <a:off x="6239931" y="3249668"/>
            <a:ext cx="2865876" cy="804334"/>
          </a:xfrm>
          <a:prstGeom prst="homePlate">
            <a:avLst/>
          </a:prstGeom>
          <a:solidFill>
            <a:srgbClr val="DB705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7" name="五边形 16"/>
          <p:cNvSpPr/>
          <p:nvPr/>
        </p:nvSpPr>
        <p:spPr>
          <a:xfrm>
            <a:off x="6239930" y="4467662"/>
            <a:ext cx="3908010" cy="804334"/>
          </a:xfrm>
          <a:prstGeom prst="homePlate">
            <a:avLst/>
          </a:prstGeom>
          <a:solidFill>
            <a:srgbClr val="124C5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725" y="1903172"/>
            <a:ext cx="6852221" cy="4616161"/>
          </a:xfrm>
          <a:prstGeom prst="rect">
            <a:avLst/>
          </a:prstGeom>
        </p:spPr>
      </p:pic>
      <p:sp>
        <p:nvSpPr>
          <p:cNvPr id="19" name="矩形 18"/>
          <p:cNvSpPr/>
          <p:nvPr/>
        </p:nvSpPr>
        <p:spPr>
          <a:xfrm>
            <a:off x="6467356" y="2293383"/>
            <a:ext cx="4094391" cy="380489"/>
          </a:xfrm>
          <a:prstGeom prst="rect">
            <a:avLst/>
          </a:prstGeom>
        </p:spPr>
        <p:txBody>
          <a:bodyPr wrap="none">
            <a:spAutoFit/>
          </a:bodyPr>
          <a:lstStyle/>
          <a:p>
            <a:pPr>
              <a:lnSpc>
                <a:spcPct val="130000"/>
              </a:lnSpc>
            </a:pPr>
            <a:r>
              <a:rPr lang="zh-CN" altLang="en-US" sz="1600" b="1" dirty="0">
                <a:solidFill>
                  <a:schemeClr val="bg1">
                    <a:lumMod val="95000"/>
                  </a:schemeClr>
                </a:solidFill>
              </a:rPr>
              <a:t>支持</a:t>
            </a:r>
            <a:r>
              <a:rPr lang="en-US" altLang="zh-CN" sz="1600" b="1" dirty="0">
                <a:solidFill>
                  <a:schemeClr val="bg1">
                    <a:lumMod val="95000"/>
                  </a:schemeClr>
                </a:solidFill>
              </a:rPr>
              <a:t>IOS</a:t>
            </a:r>
            <a:r>
              <a:rPr lang="zh-CN" altLang="en-US" sz="1600" b="1" dirty="0">
                <a:solidFill>
                  <a:schemeClr val="bg1">
                    <a:lumMod val="95000"/>
                  </a:schemeClr>
                </a:solidFill>
              </a:rPr>
              <a:t>、</a:t>
            </a:r>
            <a:r>
              <a:rPr lang="en-US" altLang="zh-CN" sz="1600" b="1" dirty="0">
                <a:solidFill>
                  <a:schemeClr val="bg1">
                    <a:lumMod val="95000"/>
                  </a:schemeClr>
                </a:solidFill>
              </a:rPr>
              <a:t>Android</a:t>
            </a:r>
            <a:r>
              <a:rPr lang="zh-CN" altLang="en-US" sz="1600" b="1" dirty="0">
                <a:solidFill>
                  <a:schemeClr val="bg1">
                    <a:lumMod val="95000"/>
                  </a:schemeClr>
                </a:solidFill>
              </a:rPr>
              <a:t>和</a:t>
            </a:r>
            <a:r>
              <a:rPr lang="en-US" altLang="zh-CN" sz="1600" b="1" dirty="0" err="1">
                <a:solidFill>
                  <a:schemeClr val="bg1">
                    <a:lumMod val="95000"/>
                  </a:schemeClr>
                </a:solidFill>
              </a:rPr>
              <a:t>FirefoxOS</a:t>
            </a:r>
            <a:r>
              <a:rPr lang="zh-CN" altLang="en-US" sz="1600" b="1" dirty="0">
                <a:solidFill>
                  <a:schemeClr val="bg1">
                    <a:lumMod val="95000"/>
                  </a:schemeClr>
                </a:solidFill>
              </a:rPr>
              <a:t>平台</a:t>
            </a:r>
            <a:r>
              <a:rPr lang="zh-CN" altLang="en-US" sz="1600" b="1" dirty="0" smtClean="0">
                <a:solidFill>
                  <a:schemeClr val="bg1">
                    <a:lumMod val="95000"/>
                  </a:schemeClr>
                </a:solidFill>
              </a:rPr>
              <a:t>的测试</a:t>
            </a:r>
            <a:endParaRPr lang="zh-CN" altLang="en-US" sz="1600" b="1" dirty="0">
              <a:solidFill>
                <a:schemeClr val="bg1">
                  <a:lumMod val="95000"/>
                </a:schemeClr>
              </a:solidFill>
            </a:endParaRPr>
          </a:p>
        </p:txBody>
      </p:sp>
      <p:sp>
        <p:nvSpPr>
          <p:cNvPr id="20" name="矩形 19"/>
          <p:cNvSpPr/>
          <p:nvPr/>
        </p:nvSpPr>
        <p:spPr>
          <a:xfrm>
            <a:off x="6467356" y="3249668"/>
            <a:ext cx="2261777" cy="700576"/>
          </a:xfrm>
          <a:prstGeom prst="rect">
            <a:avLst/>
          </a:prstGeom>
        </p:spPr>
        <p:txBody>
          <a:bodyPr wrap="square">
            <a:spAutoFit/>
          </a:bodyPr>
          <a:lstStyle/>
          <a:p>
            <a:pPr>
              <a:lnSpc>
                <a:spcPct val="130000"/>
              </a:lnSpc>
            </a:pPr>
            <a:r>
              <a:rPr lang="zh-CN" altLang="en-US" sz="1600" b="1" dirty="0">
                <a:solidFill>
                  <a:schemeClr val="bg1">
                    <a:lumMod val="95000"/>
                  </a:schemeClr>
                </a:solidFill>
              </a:rPr>
              <a:t>支持</a:t>
            </a:r>
            <a:r>
              <a:rPr lang="en-US" altLang="zh-CN" sz="1600" b="1" dirty="0">
                <a:solidFill>
                  <a:schemeClr val="bg1">
                    <a:lumMod val="95000"/>
                  </a:schemeClr>
                </a:solidFill>
              </a:rPr>
              <a:t>WebDriver</a:t>
            </a:r>
            <a:r>
              <a:rPr lang="zh-CN" altLang="en-US" sz="1600" b="1" dirty="0">
                <a:solidFill>
                  <a:schemeClr val="bg1">
                    <a:lumMod val="95000"/>
                  </a:schemeClr>
                </a:solidFill>
              </a:rPr>
              <a:t>兼容的任何语言编写测试脚本</a:t>
            </a:r>
          </a:p>
        </p:txBody>
      </p:sp>
      <p:sp>
        <p:nvSpPr>
          <p:cNvPr id="21" name="矩形 20"/>
          <p:cNvSpPr/>
          <p:nvPr/>
        </p:nvSpPr>
        <p:spPr>
          <a:xfrm>
            <a:off x="6442254" y="4519476"/>
            <a:ext cx="3447333" cy="752520"/>
          </a:xfrm>
          <a:prstGeom prst="rect">
            <a:avLst/>
          </a:prstGeom>
        </p:spPr>
        <p:txBody>
          <a:bodyPr wrap="square">
            <a:spAutoFit/>
          </a:bodyPr>
          <a:lstStyle/>
          <a:p>
            <a:pPr>
              <a:lnSpc>
                <a:spcPct val="130000"/>
              </a:lnSpc>
            </a:pPr>
            <a:r>
              <a:rPr lang="zh-CN" altLang="en-US" sz="1600" b="1" dirty="0">
                <a:solidFill>
                  <a:schemeClr val="bg1">
                    <a:lumMod val="95000"/>
                  </a:schemeClr>
                </a:solidFill>
              </a:rPr>
              <a:t>支持 </a:t>
            </a:r>
            <a:r>
              <a:rPr lang="en-US" altLang="zh-CN" sz="1600" b="1" dirty="0">
                <a:solidFill>
                  <a:schemeClr val="bg1">
                    <a:lumMod val="95000"/>
                  </a:schemeClr>
                </a:solidFill>
              </a:rPr>
              <a:t>iOS </a:t>
            </a:r>
            <a:r>
              <a:rPr lang="zh-CN" altLang="en-US" sz="1600" b="1" dirty="0">
                <a:solidFill>
                  <a:schemeClr val="bg1">
                    <a:lumMod val="95000"/>
                  </a:schemeClr>
                </a:solidFill>
              </a:rPr>
              <a:t>平台和 </a:t>
            </a:r>
            <a:r>
              <a:rPr lang="en-US" altLang="zh-CN" sz="1600" b="1" dirty="0">
                <a:solidFill>
                  <a:schemeClr val="bg1">
                    <a:lumMod val="95000"/>
                  </a:schemeClr>
                </a:solidFill>
              </a:rPr>
              <a:t>Android </a:t>
            </a:r>
            <a:r>
              <a:rPr lang="zh-CN" altLang="en-US" sz="1600" b="1" dirty="0">
                <a:solidFill>
                  <a:schemeClr val="bg1">
                    <a:lumMod val="95000"/>
                  </a:schemeClr>
                </a:solidFill>
              </a:rPr>
              <a:t>平台上的原生应用，</a:t>
            </a:r>
            <a:r>
              <a:rPr lang="en-US" altLang="zh-CN" sz="1600" b="1" dirty="0">
                <a:solidFill>
                  <a:schemeClr val="bg1">
                    <a:lumMod val="95000"/>
                  </a:schemeClr>
                </a:solidFill>
              </a:rPr>
              <a:t>web </a:t>
            </a:r>
            <a:r>
              <a:rPr lang="zh-CN" altLang="en-US" sz="1600" b="1" dirty="0">
                <a:solidFill>
                  <a:schemeClr val="bg1">
                    <a:lumMod val="95000"/>
                  </a:schemeClr>
                </a:solidFill>
              </a:rPr>
              <a:t>应用和混合应用</a:t>
            </a:r>
          </a:p>
        </p:txBody>
      </p:sp>
      <p:pic>
        <p:nvPicPr>
          <p:cNvPr id="1026" name="Picture 2" descr="âappium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733" y="2095705"/>
            <a:ext cx="3283794" cy="328379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使用工具：</a:t>
            </a:r>
            <a:r>
              <a:rPr lang="en-US" altLang="zh-CN" sz="2400" b="1" dirty="0" err="1" smtClean="0"/>
              <a:t>appium+python</a:t>
            </a:r>
            <a:r>
              <a:rPr lang="en-US" altLang="zh-CN" sz="2400" b="1" dirty="0" smtClean="0"/>
              <a:t>+</a:t>
            </a:r>
            <a:r>
              <a:rPr lang="zh-CN" altLang="en-US" sz="2400" b="1" dirty="0" smtClean="0"/>
              <a:t>安卓模拟器</a:t>
            </a:r>
            <a:endParaRPr lang="zh-CN" altLang="en-US" sz="2400" b="1" dirty="0"/>
          </a:p>
        </p:txBody>
      </p:sp>
    </p:spTree>
    <p:extLst>
      <p:ext uri="{BB962C8B-B14F-4D97-AF65-F5344CB8AC3E}">
        <p14:creationId xmlns:p14="http://schemas.microsoft.com/office/powerpoint/2010/main" val="1707457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搜索功能测试</a:t>
            </a:r>
            <a:endParaRPr lang="zh-CN" altLang="en-US" sz="2400" b="1" dirty="0"/>
          </a:p>
        </p:txBody>
      </p:sp>
      <p:sp>
        <p:nvSpPr>
          <p:cNvPr id="3" name="文本框 2"/>
          <p:cNvSpPr txBox="1"/>
          <p:nvPr/>
        </p:nvSpPr>
        <p:spPr>
          <a:xfrm>
            <a:off x="1335123" y="1643616"/>
            <a:ext cx="8883465" cy="2677656"/>
          </a:xfrm>
          <a:prstGeom prst="rect">
            <a:avLst/>
          </a:prstGeom>
          <a:noFill/>
        </p:spPr>
        <p:txBody>
          <a:bodyPr wrap="square" rtlCol="0">
            <a:spAutoFit/>
          </a:bodyPr>
          <a:lstStyle/>
          <a:p>
            <a:r>
              <a:rPr lang="en-US" altLang="zh-CN" sz="2400" b="1" dirty="0" smtClean="0"/>
              <a:t>1</a:t>
            </a:r>
            <a:r>
              <a:rPr lang="zh-CN" altLang="en-US" sz="2400" b="1" dirty="0" smtClean="0"/>
              <a:t>、准备环境：</a:t>
            </a:r>
            <a:endParaRPr lang="en-US" altLang="zh-CN" sz="2400" b="1" dirty="0" smtClean="0"/>
          </a:p>
          <a:p>
            <a:r>
              <a:rPr lang="en-US" altLang="zh-CN" sz="2400" dirty="0"/>
              <a:t>	</a:t>
            </a:r>
            <a:r>
              <a:rPr lang="en-US" altLang="zh-CN" sz="2400" dirty="0" smtClean="0"/>
              <a:t>JAVA </a:t>
            </a:r>
            <a:r>
              <a:rPr lang="zh-CN" altLang="en-US" sz="2400" dirty="0" smtClean="0"/>
              <a:t>环境 </a:t>
            </a:r>
            <a:endParaRPr lang="en-US" altLang="zh-CN" sz="2400" dirty="0" smtClean="0"/>
          </a:p>
          <a:p>
            <a:r>
              <a:rPr lang="en-US" altLang="zh-CN" sz="2400" dirty="0"/>
              <a:t>	</a:t>
            </a:r>
            <a:r>
              <a:rPr lang="en-US" altLang="zh-CN" sz="2400" dirty="0" smtClean="0"/>
              <a:t>Android Studio / SDK </a:t>
            </a:r>
          </a:p>
          <a:p>
            <a:r>
              <a:rPr lang="en-US" altLang="zh-CN" sz="2400" dirty="0"/>
              <a:t>	</a:t>
            </a:r>
            <a:r>
              <a:rPr lang="en-US" altLang="zh-CN" sz="2400" dirty="0" smtClean="0"/>
              <a:t>Android </a:t>
            </a:r>
            <a:r>
              <a:rPr lang="zh-CN" altLang="en-US" sz="2400" dirty="0" smtClean="0"/>
              <a:t>模拟器</a:t>
            </a:r>
            <a:endParaRPr lang="en-US" altLang="zh-CN" sz="2400" dirty="0" smtClean="0"/>
          </a:p>
          <a:p>
            <a:r>
              <a:rPr lang="en-US" altLang="zh-CN" sz="2400" dirty="0"/>
              <a:t>	</a:t>
            </a:r>
            <a:r>
              <a:rPr lang="en-US" altLang="zh-CN" sz="2400" dirty="0" err="1" smtClean="0"/>
              <a:t>Appium</a:t>
            </a:r>
            <a:r>
              <a:rPr lang="en-US" altLang="zh-CN" sz="2400" dirty="0" smtClean="0"/>
              <a:t> </a:t>
            </a:r>
            <a:r>
              <a:rPr lang="zh-CN" altLang="en-US" sz="2400" dirty="0" smtClean="0"/>
              <a:t> </a:t>
            </a:r>
            <a:endParaRPr lang="en-US" altLang="zh-CN" sz="2400" dirty="0" smtClean="0"/>
          </a:p>
          <a:p>
            <a:r>
              <a:rPr lang="en-US" altLang="zh-CN" sz="2400" dirty="0"/>
              <a:t>	</a:t>
            </a:r>
            <a:r>
              <a:rPr lang="en-US" altLang="zh-CN" sz="2400" dirty="0" err="1" smtClean="0"/>
              <a:t>Appium</a:t>
            </a:r>
            <a:r>
              <a:rPr lang="en-US" altLang="zh-CN" sz="2400" dirty="0" smtClean="0"/>
              <a:t>-Client</a:t>
            </a:r>
          </a:p>
          <a:p>
            <a:r>
              <a:rPr lang="en-US" altLang="zh-CN" sz="2400" dirty="0"/>
              <a:t>	</a:t>
            </a:r>
            <a:r>
              <a:rPr lang="zh-CN" altLang="en-US" sz="2400" dirty="0" smtClean="0"/>
              <a:t>必要的环境变量设置</a:t>
            </a:r>
            <a:endParaRPr lang="zh-CN" altLang="en-US" sz="2400" dirty="0"/>
          </a:p>
        </p:txBody>
      </p:sp>
      <p:sp>
        <p:nvSpPr>
          <p:cNvPr id="18" name="文本框 17"/>
          <p:cNvSpPr txBox="1"/>
          <p:nvPr/>
        </p:nvSpPr>
        <p:spPr>
          <a:xfrm>
            <a:off x="1335124" y="4499412"/>
            <a:ext cx="2266206" cy="1200329"/>
          </a:xfrm>
          <a:prstGeom prst="rect">
            <a:avLst/>
          </a:prstGeom>
          <a:noFill/>
        </p:spPr>
        <p:txBody>
          <a:bodyPr wrap="square" rtlCol="0">
            <a:spAutoFit/>
          </a:bodyPr>
          <a:lstStyle/>
          <a:p>
            <a:r>
              <a:rPr lang="en-US" altLang="zh-CN" sz="2400" b="1" dirty="0"/>
              <a:t>2</a:t>
            </a:r>
            <a:r>
              <a:rPr lang="zh-CN" altLang="en-US" sz="2400" b="1" dirty="0" smtClean="0"/>
              <a:t>、准备工作：</a:t>
            </a:r>
            <a:endParaRPr lang="en-US" altLang="zh-CN" sz="2400" b="1" dirty="0" smtClean="0"/>
          </a:p>
          <a:p>
            <a:r>
              <a:rPr lang="en-US" altLang="zh-CN" sz="2400" dirty="0"/>
              <a:t>	</a:t>
            </a:r>
            <a:r>
              <a:rPr lang="zh-CN" altLang="en-US" sz="2400" dirty="0" smtClean="0"/>
              <a:t> </a:t>
            </a:r>
            <a:endParaRPr lang="en-US" altLang="zh-CN" sz="2400" dirty="0" smtClean="0"/>
          </a:p>
          <a:p>
            <a:r>
              <a:rPr lang="en-US" altLang="zh-CN" sz="2400" dirty="0"/>
              <a:t>	</a:t>
            </a:r>
            <a:endParaRPr lang="zh-CN" altLang="en-US" sz="2400" dirty="0"/>
          </a:p>
        </p:txBody>
      </p:sp>
      <p:pic>
        <p:nvPicPr>
          <p:cNvPr id="5" name="图片 4"/>
          <p:cNvPicPr>
            <a:picLocks noChangeAspect="1"/>
          </p:cNvPicPr>
          <p:nvPr/>
        </p:nvPicPr>
        <p:blipFill>
          <a:blip r:embed="rId2"/>
          <a:stretch>
            <a:fillRect/>
          </a:stretch>
        </p:blipFill>
        <p:spPr>
          <a:xfrm>
            <a:off x="4129030" y="4894788"/>
            <a:ext cx="3295650" cy="409575"/>
          </a:xfrm>
          <a:prstGeom prst="rect">
            <a:avLst/>
          </a:prstGeom>
        </p:spPr>
      </p:pic>
      <p:sp>
        <p:nvSpPr>
          <p:cNvPr id="6" name="文本框 5"/>
          <p:cNvSpPr txBox="1"/>
          <p:nvPr/>
        </p:nvSpPr>
        <p:spPr>
          <a:xfrm>
            <a:off x="8060788" y="4894788"/>
            <a:ext cx="2743200" cy="369332"/>
          </a:xfrm>
          <a:prstGeom prst="rect">
            <a:avLst/>
          </a:prstGeom>
          <a:noFill/>
        </p:spPr>
        <p:txBody>
          <a:bodyPr wrap="square" rtlCol="0">
            <a:spAutoFit/>
          </a:bodyPr>
          <a:lstStyle/>
          <a:p>
            <a:r>
              <a:rPr lang="zh-CN" altLang="en-US" dirty="0" smtClean="0"/>
              <a:t>连接模拟器</a:t>
            </a:r>
            <a:endParaRPr lang="zh-CN" altLang="en-US" dirty="0"/>
          </a:p>
        </p:txBody>
      </p:sp>
      <p:pic>
        <p:nvPicPr>
          <p:cNvPr id="7" name="图片 6"/>
          <p:cNvPicPr>
            <a:picLocks noChangeAspect="1"/>
          </p:cNvPicPr>
          <p:nvPr/>
        </p:nvPicPr>
        <p:blipFill>
          <a:blip r:embed="rId3"/>
          <a:stretch>
            <a:fillRect/>
          </a:stretch>
        </p:blipFill>
        <p:spPr>
          <a:xfrm>
            <a:off x="4738630" y="5699741"/>
            <a:ext cx="2076450" cy="514350"/>
          </a:xfrm>
          <a:prstGeom prst="rect">
            <a:avLst/>
          </a:prstGeom>
        </p:spPr>
      </p:pic>
      <p:sp>
        <p:nvSpPr>
          <p:cNvPr id="23" name="文本框 22"/>
          <p:cNvSpPr txBox="1"/>
          <p:nvPr/>
        </p:nvSpPr>
        <p:spPr>
          <a:xfrm>
            <a:off x="8060788" y="5772250"/>
            <a:ext cx="2743200" cy="369332"/>
          </a:xfrm>
          <a:prstGeom prst="rect">
            <a:avLst/>
          </a:prstGeom>
          <a:noFill/>
        </p:spPr>
        <p:txBody>
          <a:bodyPr wrap="square" rtlCol="0">
            <a:spAutoFit/>
          </a:bodyPr>
          <a:lstStyle/>
          <a:p>
            <a:r>
              <a:rPr lang="zh-CN" altLang="en-US" dirty="0" smtClean="0"/>
              <a:t>已连接上模拟器</a:t>
            </a:r>
            <a:endParaRPr lang="zh-CN" altLang="en-US" dirty="0"/>
          </a:p>
        </p:txBody>
      </p:sp>
    </p:spTree>
    <p:extLst>
      <p:ext uri="{BB962C8B-B14F-4D97-AF65-F5344CB8AC3E}">
        <p14:creationId xmlns:p14="http://schemas.microsoft.com/office/powerpoint/2010/main" val="1939339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搜索功能测试</a:t>
            </a:r>
            <a:endParaRPr lang="zh-CN" altLang="en-US" sz="2400" b="1" dirty="0"/>
          </a:p>
        </p:txBody>
      </p:sp>
      <p:sp>
        <p:nvSpPr>
          <p:cNvPr id="3" name="文本框 2"/>
          <p:cNvSpPr txBox="1"/>
          <p:nvPr/>
        </p:nvSpPr>
        <p:spPr>
          <a:xfrm>
            <a:off x="1234835" y="1655380"/>
            <a:ext cx="8883465" cy="2123658"/>
          </a:xfrm>
          <a:prstGeom prst="rect">
            <a:avLst/>
          </a:prstGeom>
          <a:noFill/>
        </p:spPr>
        <p:txBody>
          <a:bodyPr wrap="square" rtlCol="0">
            <a:spAutoFit/>
          </a:bodyPr>
          <a:lstStyle/>
          <a:p>
            <a:r>
              <a:rPr lang="en-US" altLang="zh-CN" sz="2400" b="1" dirty="0"/>
              <a:t>3</a:t>
            </a:r>
            <a:r>
              <a:rPr lang="zh-CN" altLang="en-US" sz="2400" b="1" dirty="0" smtClean="0"/>
              <a:t>、定位元素</a:t>
            </a:r>
            <a:r>
              <a:rPr lang="en-US" altLang="zh-CN" sz="2400" b="1" dirty="0" smtClean="0"/>
              <a:t>——</a:t>
            </a:r>
            <a:r>
              <a:rPr lang="zh-CN" altLang="en-US" sz="2400" b="1" dirty="0" smtClean="0"/>
              <a:t>自动操作的前提条件</a:t>
            </a:r>
            <a:endParaRPr lang="en-US" altLang="zh-CN" sz="2400" b="1" dirty="0" smtClean="0"/>
          </a:p>
          <a:p>
            <a:r>
              <a:rPr lang="en-US" altLang="zh-CN" sz="2400" b="1" dirty="0" smtClean="0"/>
              <a:t>	</a:t>
            </a:r>
            <a:r>
              <a:rPr lang="zh-CN" altLang="en-US" sz="2400" dirty="0" smtClean="0"/>
              <a:t>使用环境自带的</a:t>
            </a:r>
            <a:r>
              <a:rPr lang="en-US" altLang="zh-CN" sz="2400" dirty="0" smtClean="0"/>
              <a:t>UI </a:t>
            </a:r>
            <a:r>
              <a:rPr lang="en-US" altLang="zh-CN" sz="2400" dirty="0" err="1"/>
              <a:t>Automator</a:t>
            </a:r>
            <a:r>
              <a:rPr lang="zh-CN" altLang="en-US" sz="2400" dirty="0"/>
              <a:t>对元素进行定位再进行操作</a:t>
            </a:r>
            <a:r>
              <a:rPr lang="zh-CN" altLang="en-US" sz="2400" dirty="0" smtClean="0"/>
              <a:t>。</a:t>
            </a:r>
            <a:endParaRPr lang="en-US" altLang="zh-CN" sz="2400" dirty="0" smtClean="0"/>
          </a:p>
          <a:p>
            <a:r>
              <a:rPr lang="en-US" altLang="zh-CN" sz="2400" dirty="0"/>
              <a:t>	</a:t>
            </a:r>
            <a:r>
              <a:rPr lang="en-US" altLang="zh-CN" sz="2000" dirty="0" smtClean="0"/>
              <a:t>1.</a:t>
            </a:r>
            <a:r>
              <a:rPr lang="zh-CN" altLang="en-US" sz="2000" dirty="0" smtClean="0"/>
              <a:t>首先</a:t>
            </a:r>
            <a:r>
              <a:rPr lang="zh-CN" altLang="en-US" sz="2000" dirty="0"/>
              <a:t>在模拟器中，启动待测</a:t>
            </a:r>
            <a:r>
              <a:rPr lang="en-US" altLang="zh-CN" sz="2000" dirty="0" smtClean="0"/>
              <a:t>APP</a:t>
            </a:r>
            <a:r>
              <a:rPr lang="zh-CN" altLang="en-US" sz="2000" dirty="0" smtClean="0"/>
              <a:t>，如下图左所示。</a:t>
            </a:r>
            <a:endParaRPr lang="en-US" altLang="zh-CN" sz="2000" dirty="0" smtClean="0"/>
          </a:p>
          <a:p>
            <a:r>
              <a:rPr lang="en-US" altLang="zh-CN" sz="2000" dirty="0"/>
              <a:t>	</a:t>
            </a:r>
            <a:r>
              <a:rPr lang="en-US" altLang="zh-CN" sz="2000" dirty="0" smtClean="0"/>
              <a:t>2.</a:t>
            </a:r>
            <a:r>
              <a:rPr lang="zh-CN" altLang="en-US" sz="2000" dirty="0"/>
              <a:t>打开</a:t>
            </a:r>
            <a:r>
              <a:rPr lang="en-US" altLang="zh-CN" sz="2000" dirty="0" err="1"/>
              <a:t>uiautomatorviewer</a:t>
            </a:r>
            <a:r>
              <a:rPr lang="zh-CN" altLang="en-US" sz="2000" dirty="0" smtClean="0"/>
              <a:t>，</a:t>
            </a:r>
            <a:r>
              <a:rPr lang="zh-CN" altLang="en-US" sz="2000" dirty="0"/>
              <a:t>点击一下左上角的“</a:t>
            </a:r>
            <a:r>
              <a:rPr lang="en-US" altLang="zh-CN" sz="2000" dirty="0"/>
              <a:t>Device </a:t>
            </a:r>
            <a:r>
              <a:rPr lang="en-US" altLang="zh-CN" sz="2000" dirty="0" smtClean="0"/>
              <a:t>Screenshot”</a:t>
            </a:r>
            <a:r>
              <a:rPr lang="zh-CN" altLang="en-US" sz="2000" dirty="0" smtClean="0"/>
              <a:t>，每次</a:t>
            </a:r>
            <a:r>
              <a:rPr lang="zh-CN" altLang="en-US" sz="2000" dirty="0"/>
              <a:t>捕获最新屏幕</a:t>
            </a:r>
            <a:r>
              <a:rPr lang="zh-CN" altLang="en-US" sz="2000" dirty="0" smtClean="0"/>
              <a:t>，如下图右所示，右边可以获得元素定位名称。</a:t>
            </a:r>
            <a:endParaRPr lang="zh-CN" altLang="en-US" sz="2000" dirty="0"/>
          </a:p>
        </p:txBody>
      </p:sp>
      <p:pic>
        <p:nvPicPr>
          <p:cNvPr id="2" name="图片 1"/>
          <p:cNvPicPr>
            <a:picLocks noChangeAspect="1"/>
          </p:cNvPicPr>
          <p:nvPr/>
        </p:nvPicPr>
        <p:blipFill>
          <a:blip r:embed="rId2"/>
          <a:stretch>
            <a:fillRect/>
          </a:stretch>
        </p:blipFill>
        <p:spPr>
          <a:xfrm>
            <a:off x="2189435" y="3393484"/>
            <a:ext cx="2130801" cy="3591633"/>
          </a:xfrm>
          <a:prstGeom prst="rect">
            <a:avLst/>
          </a:prstGeom>
        </p:spPr>
      </p:pic>
      <p:pic>
        <p:nvPicPr>
          <p:cNvPr id="8" name="图片 7"/>
          <p:cNvPicPr>
            <a:picLocks noChangeAspect="1"/>
          </p:cNvPicPr>
          <p:nvPr/>
        </p:nvPicPr>
        <p:blipFill>
          <a:blip r:embed="rId3"/>
          <a:stretch>
            <a:fillRect/>
          </a:stretch>
        </p:blipFill>
        <p:spPr>
          <a:xfrm>
            <a:off x="6422155" y="3483026"/>
            <a:ext cx="4639408" cy="3485414"/>
          </a:xfrm>
          <a:prstGeom prst="rect">
            <a:avLst/>
          </a:prstGeom>
        </p:spPr>
      </p:pic>
    </p:spTree>
    <p:extLst>
      <p:ext uri="{BB962C8B-B14F-4D97-AF65-F5344CB8AC3E}">
        <p14:creationId xmlns:p14="http://schemas.microsoft.com/office/powerpoint/2010/main" val="3434956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搜索功能测试</a:t>
            </a:r>
            <a:endParaRPr lang="zh-CN" altLang="en-US" sz="2400" b="1" dirty="0"/>
          </a:p>
        </p:txBody>
      </p:sp>
      <p:sp>
        <p:nvSpPr>
          <p:cNvPr id="3" name="文本框 2"/>
          <p:cNvSpPr txBox="1"/>
          <p:nvPr/>
        </p:nvSpPr>
        <p:spPr>
          <a:xfrm>
            <a:off x="1234835" y="1655380"/>
            <a:ext cx="9892710" cy="2677656"/>
          </a:xfrm>
          <a:prstGeom prst="rect">
            <a:avLst/>
          </a:prstGeom>
          <a:noFill/>
        </p:spPr>
        <p:txBody>
          <a:bodyPr wrap="square" rtlCol="0">
            <a:spAutoFit/>
          </a:bodyPr>
          <a:lstStyle/>
          <a:p>
            <a:r>
              <a:rPr lang="en-US" altLang="zh-CN" sz="2400" b="1" dirty="0" smtClean="0"/>
              <a:t>4</a:t>
            </a:r>
            <a:r>
              <a:rPr lang="zh-CN" altLang="en-US" sz="2400" b="1" dirty="0" smtClean="0"/>
              <a:t>、获取</a:t>
            </a:r>
            <a:r>
              <a:rPr lang="en-US" altLang="zh-CN" sz="2400" b="1" dirty="0" smtClean="0"/>
              <a:t>APP</a:t>
            </a:r>
            <a:r>
              <a:rPr lang="zh-CN" altLang="en-US" sz="2400" b="1" dirty="0" smtClean="0"/>
              <a:t>包名</a:t>
            </a:r>
            <a:r>
              <a:rPr lang="en-US" altLang="zh-CN" sz="2400" b="1" dirty="0" smtClean="0"/>
              <a:t>——</a:t>
            </a:r>
            <a:r>
              <a:rPr lang="zh-CN" altLang="en-US" sz="2400" b="1" dirty="0" smtClean="0"/>
              <a:t>使用</a:t>
            </a:r>
            <a:r>
              <a:rPr lang="en-US" altLang="zh-CN" sz="2400" b="1" dirty="0" err="1" smtClean="0"/>
              <a:t>appium</a:t>
            </a:r>
            <a:r>
              <a:rPr lang="zh-CN" altLang="en-US" sz="2400" b="1" dirty="0" smtClean="0"/>
              <a:t>的前提条件</a:t>
            </a:r>
            <a:endParaRPr lang="en-US" altLang="zh-CN" sz="2400" b="1" dirty="0" smtClean="0"/>
          </a:p>
          <a:p>
            <a:r>
              <a:rPr lang="en-US" altLang="zh-CN" sz="2400" b="1" dirty="0"/>
              <a:t>	</a:t>
            </a:r>
            <a:r>
              <a:rPr lang="zh-CN" altLang="en-US" sz="2400" dirty="0" smtClean="0"/>
              <a:t>在编写程序之前，除了需要得到与</a:t>
            </a:r>
            <a:r>
              <a:rPr lang="en-US" altLang="zh-CN" sz="2400" dirty="0" smtClean="0"/>
              <a:t>web</a:t>
            </a:r>
            <a:r>
              <a:rPr lang="zh-CN" altLang="en-US" sz="2400" dirty="0" smtClean="0"/>
              <a:t>端相似的元素名外，还需要</a:t>
            </a:r>
            <a:r>
              <a:rPr lang="en-US" altLang="zh-CN" sz="2400" dirty="0" smtClean="0"/>
              <a:t>APP</a:t>
            </a:r>
            <a:r>
              <a:rPr lang="zh-CN" altLang="en-US" sz="2400" dirty="0" smtClean="0"/>
              <a:t>包名（注：不是应用程序名）。使用</a:t>
            </a:r>
            <a:r>
              <a:rPr lang="en-US" altLang="zh-CN" sz="2400" dirty="0" err="1" smtClean="0"/>
              <a:t>adb</a:t>
            </a:r>
            <a:r>
              <a:rPr lang="en-US" altLang="zh-CN" sz="2400" dirty="0" smtClean="0"/>
              <a:t> shell</a:t>
            </a:r>
            <a:r>
              <a:rPr lang="zh-CN" altLang="en-US" sz="2400" dirty="0"/>
              <a:t> </a:t>
            </a:r>
            <a:r>
              <a:rPr lang="en-US" altLang="zh-CN" sz="2400" dirty="0" smtClean="0"/>
              <a:t>pm list</a:t>
            </a:r>
            <a:r>
              <a:rPr lang="zh-CN" altLang="en-US" sz="2400" dirty="0" smtClean="0"/>
              <a:t>命令可以获取当前所有包名，我们可以看到一个包含“</a:t>
            </a:r>
            <a:r>
              <a:rPr lang="en-US" altLang="zh-CN" sz="2400" dirty="0" err="1" smtClean="0"/>
              <a:t>yanxuan</a:t>
            </a:r>
            <a:r>
              <a:rPr lang="zh-CN" altLang="en-US" sz="2400" dirty="0" smtClean="0"/>
              <a:t>”的名字，这就是包名。</a:t>
            </a:r>
            <a:endParaRPr lang="en-US" altLang="zh-CN" sz="2400" dirty="0" smtClean="0"/>
          </a:p>
          <a:p>
            <a:endParaRPr lang="en-US" altLang="zh-CN" sz="2400" b="1" dirty="0" smtClean="0"/>
          </a:p>
          <a:p>
            <a:r>
              <a:rPr lang="en-US" altLang="zh-CN" sz="2400" b="1" dirty="0" smtClean="0"/>
              <a:t>	</a:t>
            </a:r>
            <a:endParaRPr lang="zh-CN" altLang="en-US" sz="2000" dirty="0"/>
          </a:p>
        </p:txBody>
      </p:sp>
      <p:pic>
        <p:nvPicPr>
          <p:cNvPr id="5" name="图片 4"/>
          <p:cNvPicPr>
            <a:picLocks noChangeAspect="1"/>
          </p:cNvPicPr>
          <p:nvPr/>
        </p:nvPicPr>
        <p:blipFill>
          <a:blip r:embed="rId2"/>
          <a:stretch>
            <a:fillRect/>
          </a:stretch>
        </p:blipFill>
        <p:spPr>
          <a:xfrm>
            <a:off x="4615256" y="3309518"/>
            <a:ext cx="3114675" cy="1143000"/>
          </a:xfrm>
          <a:prstGeom prst="rect">
            <a:avLst/>
          </a:prstGeom>
        </p:spPr>
      </p:pic>
      <p:sp>
        <p:nvSpPr>
          <p:cNvPr id="16" name="文本框 15"/>
          <p:cNvSpPr txBox="1"/>
          <p:nvPr/>
        </p:nvSpPr>
        <p:spPr>
          <a:xfrm>
            <a:off x="1132732" y="5022166"/>
            <a:ext cx="9892710" cy="1569660"/>
          </a:xfrm>
          <a:prstGeom prst="rect">
            <a:avLst/>
          </a:prstGeom>
          <a:noFill/>
        </p:spPr>
        <p:txBody>
          <a:bodyPr wrap="square" rtlCol="0">
            <a:spAutoFit/>
          </a:bodyPr>
          <a:lstStyle/>
          <a:p>
            <a:r>
              <a:rPr lang="en-US" altLang="zh-CN" sz="2400" b="1" dirty="0"/>
              <a:t>5</a:t>
            </a:r>
            <a:r>
              <a:rPr lang="zh-CN" altLang="en-US" sz="2400" b="1" dirty="0" smtClean="0"/>
              <a:t>、获取</a:t>
            </a:r>
            <a:r>
              <a:rPr lang="en-US" altLang="zh-CN" sz="2400" b="1" dirty="0" smtClean="0"/>
              <a:t>Activity</a:t>
            </a:r>
            <a:r>
              <a:rPr lang="zh-CN" altLang="en-US" sz="2400" b="1" dirty="0" smtClean="0"/>
              <a:t>名</a:t>
            </a:r>
            <a:r>
              <a:rPr lang="en-US" altLang="zh-CN" sz="2400" b="1" dirty="0"/>
              <a:t>——</a:t>
            </a:r>
            <a:r>
              <a:rPr lang="zh-CN" altLang="en-US" sz="2400" b="1" dirty="0"/>
              <a:t>使用</a:t>
            </a:r>
            <a:r>
              <a:rPr lang="en-US" altLang="zh-CN" sz="2400" b="1" dirty="0" err="1"/>
              <a:t>appium</a:t>
            </a:r>
            <a:r>
              <a:rPr lang="zh-CN" altLang="en-US" sz="2400" b="1" dirty="0"/>
              <a:t>的前提</a:t>
            </a:r>
            <a:r>
              <a:rPr lang="zh-CN" altLang="en-US" sz="2400" b="1" dirty="0" smtClean="0"/>
              <a:t>条件</a:t>
            </a:r>
            <a:endParaRPr lang="en-US" altLang="zh-CN" sz="2400" b="1" dirty="0" smtClean="0"/>
          </a:p>
          <a:p>
            <a:r>
              <a:rPr lang="en-US" altLang="zh-CN" sz="2400" b="1" dirty="0"/>
              <a:t>	</a:t>
            </a:r>
            <a:r>
              <a:rPr lang="zh-CN" altLang="en-US" sz="2400" dirty="0" smtClean="0"/>
              <a:t>在编写程序之前，还需要得到</a:t>
            </a:r>
            <a:r>
              <a:rPr lang="en-US" altLang="zh-CN" sz="2400" dirty="0" err="1" smtClean="0"/>
              <a:t>launcherActivity</a:t>
            </a:r>
            <a:r>
              <a:rPr lang="zh-CN" altLang="en-US" sz="2400" dirty="0" smtClean="0"/>
              <a:t>。使用</a:t>
            </a:r>
            <a:r>
              <a:rPr lang="en-US" altLang="zh-CN" sz="2400" dirty="0" err="1"/>
              <a:t>aapt</a:t>
            </a:r>
            <a:r>
              <a:rPr lang="en-US" altLang="zh-CN" sz="2400" dirty="0"/>
              <a:t> dump </a:t>
            </a:r>
            <a:r>
              <a:rPr lang="en-US" altLang="zh-CN" sz="2400" dirty="0" smtClean="0"/>
              <a:t>badging</a:t>
            </a:r>
            <a:r>
              <a:rPr lang="zh-CN" altLang="en-US" sz="2400" dirty="0" smtClean="0"/>
              <a:t>命令获取</a:t>
            </a:r>
            <a:r>
              <a:rPr lang="en-US" altLang="zh-CN" sz="2400" dirty="0" smtClean="0"/>
              <a:t>launcher activity</a:t>
            </a:r>
            <a:endParaRPr lang="en-US" altLang="zh-CN" sz="3200" b="1" dirty="0" smtClean="0"/>
          </a:p>
          <a:p>
            <a:r>
              <a:rPr lang="en-US" altLang="zh-CN" sz="2400" b="1" dirty="0" smtClean="0"/>
              <a:t>	</a:t>
            </a:r>
            <a:endParaRPr lang="zh-CN" altLang="en-US" sz="2000" dirty="0"/>
          </a:p>
        </p:txBody>
      </p:sp>
    </p:spTree>
    <p:extLst>
      <p:ext uri="{BB962C8B-B14F-4D97-AF65-F5344CB8AC3E}">
        <p14:creationId xmlns:p14="http://schemas.microsoft.com/office/powerpoint/2010/main" val="2530699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搜索功能测试</a:t>
            </a:r>
            <a:endParaRPr lang="zh-CN" altLang="en-US" sz="2400" b="1" dirty="0"/>
          </a:p>
        </p:txBody>
      </p:sp>
      <p:sp>
        <p:nvSpPr>
          <p:cNvPr id="3" name="文本框 2"/>
          <p:cNvSpPr txBox="1"/>
          <p:nvPr/>
        </p:nvSpPr>
        <p:spPr>
          <a:xfrm>
            <a:off x="10579" y="1676640"/>
            <a:ext cx="9892710" cy="1200329"/>
          </a:xfrm>
          <a:prstGeom prst="rect">
            <a:avLst/>
          </a:prstGeom>
          <a:noFill/>
        </p:spPr>
        <p:txBody>
          <a:bodyPr wrap="square" rtlCol="0">
            <a:spAutoFit/>
          </a:bodyPr>
          <a:lstStyle/>
          <a:p>
            <a:r>
              <a:rPr lang="en-US" altLang="zh-CN" sz="2400" b="1" dirty="0"/>
              <a:t>6</a:t>
            </a:r>
            <a:r>
              <a:rPr lang="zh-CN" altLang="en-US" sz="2400" b="1" dirty="0" smtClean="0"/>
              <a:t>、编写程序</a:t>
            </a:r>
            <a:endParaRPr lang="en-US" altLang="zh-CN" sz="2400" b="1" dirty="0" smtClean="0"/>
          </a:p>
          <a:p>
            <a:r>
              <a:rPr lang="en-US" altLang="zh-CN" sz="2400" b="1" dirty="0"/>
              <a:t>	</a:t>
            </a:r>
            <a:r>
              <a:rPr lang="zh-CN" altLang="en-US" sz="2400" dirty="0" smtClean="0"/>
              <a:t>仿照前面测试</a:t>
            </a:r>
            <a:r>
              <a:rPr lang="en-US" altLang="zh-CN" sz="2400" dirty="0" smtClean="0"/>
              <a:t>web</a:t>
            </a:r>
            <a:r>
              <a:rPr lang="zh-CN" altLang="en-US" sz="2400" dirty="0" smtClean="0"/>
              <a:t>端的搜索内容，编写代码，示例如下：</a:t>
            </a:r>
            <a:r>
              <a:rPr lang="en-US" altLang="zh-CN" sz="2400" b="1" dirty="0"/>
              <a:t>	</a:t>
            </a:r>
            <a:endParaRPr lang="en-US" altLang="zh-CN" sz="2400" b="1" dirty="0" smtClean="0"/>
          </a:p>
          <a:p>
            <a:r>
              <a:rPr lang="en-US" altLang="zh-CN" sz="2400" b="1" dirty="0" smtClean="0"/>
              <a:t>	</a:t>
            </a:r>
            <a:endParaRPr lang="zh-CN" altLang="en-US" sz="2000" dirty="0"/>
          </a:p>
        </p:txBody>
      </p:sp>
      <p:pic>
        <p:nvPicPr>
          <p:cNvPr id="2" name="图片 1"/>
          <p:cNvPicPr>
            <a:picLocks noChangeAspect="1"/>
          </p:cNvPicPr>
          <p:nvPr/>
        </p:nvPicPr>
        <p:blipFill>
          <a:blip r:embed="rId2"/>
          <a:stretch>
            <a:fillRect/>
          </a:stretch>
        </p:blipFill>
        <p:spPr>
          <a:xfrm>
            <a:off x="138919" y="2543175"/>
            <a:ext cx="8763000" cy="4314825"/>
          </a:xfrm>
          <a:prstGeom prst="rect">
            <a:avLst/>
          </a:prstGeom>
        </p:spPr>
      </p:pic>
      <p:sp>
        <p:nvSpPr>
          <p:cNvPr id="6" name="文本框 5"/>
          <p:cNvSpPr txBox="1"/>
          <p:nvPr/>
        </p:nvSpPr>
        <p:spPr>
          <a:xfrm>
            <a:off x="8901919" y="2543175"/>
            <a:ext cx="3069687" cy="4247317"/>
          </a:xfrm>
          <a:prstGeom prst="rect">
            <a:avLst/>
          </a:prstGeom>
          <a:noFill/>
        </p:spPr>
        <p:txBody>
          <a:bodyPr wrap="square" rtlCol="0">
            <a:spAutoFit/>
          </a:bodyPr>
          <a:lstStyle/>
          <a:p>
            <a:r>
              <a:rPr lang="en-US" altLang="zh-CN" dirty="0" err="1"/>
              <a:t>d</a:t>
            </a:r>
            <a:r>
              <a:rPr lang="en-US" altLang="zh-CN" dirty="0" err="1" smtClean="0"/>
              <a:t>esired_caps</a:t>
            </a:r>
            <a:r>
              <a:rPr lang="zh-CN" altLang="en-US" dirty="0" smtClean="0"/>
              <a:t>里根据模拟器和</a:t>
            </a:r>
            <a:r>
              <a:rPr lang="en-US" altLang="zh-CN" dirty="0" smtClean="0"/>
              <a:t>app</a:t>
            </a:r>
            <a:r>
              <a:rPr lang="zh-CN" altLang="en-US" dirty="0" smtClean="0"/>
              <a:t>的信息提前进行了配置，如上图所示。</a:t>
            </a:r>
            <a:endParaRPr lang="en-US" altLang="zh-CN" dirty="0" smtClean="0"/>
          </a:p>
          <a:p>
            <a:endParaRPr lang="en-US" altLang="zh-CN" dirty="0"/>
          </a:p>
          <a:p>
            <a:r>
              <a:rPr lang="zh-CN" altLang="en-US" dirty="0" smtClean="0"/>
              <a:t>此处有小插曲，</a:t>
            </a:r>
            <a:r>
              <a:rPr lang="zh-CN" altLang="en-US" dirty="0"/>
              <a:t>由于</a:t>
            </a:r>
            <a:r>
              <a:rPr lang="en-US" altLang="zh-CN" dirty="0" err="1"/>
              <a:t>appium</a:t>
            </a:r>
            <a:r>
              <a:rPr lang="zh-CN" altLang="en-US" dirty="0"/>
              <a:t>默认不能输入中文，而把</a:t>
            </a:r>
            <a:r>
              <a:rPr lang="en-US" altLang="zh-CN" dirty="0" err="1"/>
              <a:t>unicodeKeyboard</a:t>
            </a:r>
            <a:r>
              <a:rPr lang="en-US" altLang="zh-CN" dirty="0"/>
              <a:t>'</a:t>
            </a:r>
            <a:r>
              <a:rPr lang="zh-CN" altLang="en-US" dirty="0"/>
              <a:t>和</a:t>
            </a:r>
            <a:r>
              <a:rPr lang="en-US" altLang="zh-CN" dirty="0"/>
              <a:t>'</a:t>
            </a:r>
            <a:r>
              <a:rPr lang="en-US" altLang="zh-CN" dirty="0" err="1"/>
              <a:t>resetKeyboard</a:t>
            </a:r>
            <a:r>
              <a:rPr lang="en-US" altLang="zh-CN" dirty="0"/>
              <a:t>'</a:t>
            </a:r>
            <a:r>
              <a:rPr lang="zh-CN" altLang="en-US" dirty="0"/>
              <a:t>设置为</a:t>
            </a:r>
            <a:r>
              <a:rPr lang="en-US" altLang="zh-CN" dirty="0"/>
              <a:t>true</a:t>
            </a:r>
            <a:r>
              <a:rPr lang="zh-CN" altLang="en-US" dirty="0"/>
              <a:t>后，手机自带输入法的</a:t>
            </a:r>
            <a:r>
              <a:rPr lang="en-US" altLang="zh-CN" dirty="0"/>
              <a:t>enter</a:t>
            </a:r>
            <a:r>
              <a:rPr lang="zh-CN" altLang="en-US" dirty="0"/>
              <a:t>键又被锁，所以在实现搜索功能上吃了一些苦头</a:t>
            </a:r>
            <a:r>
              <a:rPr lang="zh-CN" altLang="en-US" dirty="0" smtClean="0"/>
              <a:t>。</a:t>
            </a:r>
            <a:endParaRPr lang="en-US" altLang="zh-CN" dirty="0" smtClean="0"/>
          </a:p>
          <a:p>
            <a:r>
              <a:rPr lang="zh-CN" altLang="en-US" dirty="0" smtClean="0"/>
              <a:t>最终</a:t>
            </a:r>
            <a:r>
              <a:rPr lang="zh-CN" altLang="en-US" dirty="0"/>
              <a:t>只能在输入中文后，通过</a:t>
            </a:r>
            <a:r>
              <a:rPr lang="en-US" altLang="zh-CN" dirty="0" err="1"/>
              <a:t>os.system</a:t>
            </a:r>
            <a:r>
              <a:rPr lang="zh-CN" altLang="en-US" dirty="0"/>
              <a:t>送入代码调出手机原本的输入法，才实现的直接搜索功能。</a:t>
            </a:r>
          </a:p>
        </p:txBody>
      </p:sp>
      <p:pic>
        <p:nvPicPr>
          <p:cNvPr id="7" name="图片 6"/>
          <p:cNvPicPr>
            <a:picLocks noChangeAspect="1"/>
          </p:cNvPicPr>
          <p:nvPr/>
        </p:nvPicPr>
        <p:blipFill>
          <a:blip r:embed="rId3"/>
          <a:stretch>
            <a:fillRect/>
          </a:stretch>
        </p:blipFill>
        <p:spPr>
          <a:xfrm>
            <a:off x="7614578" y="-67475"/>
            <a:ext cx="4577422" cy="2021638"/>
          </a:xfrm>
          <a:prstGeom prst="rect">
            <a:avLst/>
          </a:prstGeom>
        </p:spPr>
      </p:pic>
    </p:spTree>
    <p:extLst>
      <p:ext uri="{BB962C8B-B14F-4D97-AF65-F5344CB8AC3E}">
        <p14:creationId xmlns:p14="http://schemas.microsoft.com/office/powerpoint/2010/main" val="1861372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428999"/>
            <a:ext cx="12192000" cy="16937"/>
            <a:chOff x="0" y="3428999"/>
            <a:chExt cx="12192000" cy="16937"/>
          </a:xfrm>
        </p:grpSpPr>
        <p:cxnSp>
          <p:nvCxnSpPr>
            <p:cNvPr id="47" name="直接连接符 46"/>
            <p:cNvCxnSpPr/>
            <p:nvPr/>
          </p:nvCxnSpPr>
          <p:spPr>
            <a:xfrm>
              <a:off x="0" y="3445936"/>
              <a:ext cx="121920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0" y="3428999"/>
              <a:ext cx="12192000" cy="0"/>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grpSp>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功能测试</a:t>
            </a:r>
          </a:p>
        </p:txBody>
      </p:sp>
      <p:grpSp>
        <p:nvGrpSpPr>
          <p:cNvPr id="62" name="组合 61"/>
          <p:cNvGrpSpPr/>
          <p:nvPr/>
        </p:nvGrpSpPr>
        <p:grpSpPr>
          <a:xfrm>
            <a:off x="261460" y="1833235"/>
            <a:ext cx="3172196" cy="3172196"/>
            <a:chOff x="664329" y="2299272"/>
            <a:chExt cx="2212236" cy="2212236"/>
          </a:xfrm>
        </p:grpSpPr>
        <p:grpSp>
          <p:nvGrpSpPr>
            <p:cNvPr id="5" name="组合 4"/>
            <p:cNvGrpSpPr/>
            <p:nvPr/>
          </p:nvGrpSpPr>
          <p:grpSpPr>
            <a:xfrm>
              <a:off x="664329" y="2299272"/>
              <a:ext cx="2212236" cy="2212236"/>
              <a:chOff x="413242" y="2498776"/>
              <a:chExt cx="1860446" cy="1860447"/>
            </a:xfrm>
          </p:grpSpPr>
          <p:sp>
            <p:nvSpPr>
              <p:cNvPr id="45" name="椭圆 44"/>
              <p:cNvSpPr/>
              <p:nvPr/>
            </p:nvSpPr>
            <p:spPr>
              <a:xfrm>
                <a:off x="413242" y="2498776"/>
                <a:ext cx="1860446" cy="1860447"/>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p:cNvSpPr/>
              <p:nvPr/>
            </p:nvSpPr>
            <p:spPr>
              <a:xfrm rot="10800000">
                <a:off x="621171" y="2706704"/>
                <a:ext cx="1444588" cy="1444589"/>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p:cNvSpPr txBox="1"/>
            <p:nvPr/>
          </p:nvSpPr>
          <p:spPr>
            <a:xfrm>
              <a:off x="1283718" y="2919542"/>
              <a:ext cx="915790" cy="1008800"/>
            </a:xfrm>
            <a:prstGeom prst="rect">
              <a:avLst/>
            </a:prstGeom>
            <a:noFill/>
          </p:spPr>
          <p:txBody>
            <a:bodyPr wrap="none" rtlCol="0">
              <a:spAutoFit/>
            </a:bodyPr>
            <a:lstStyle/>
            <a:p>
              <a:r>
                <a:rPr lang="zh-CN" altLang="en-US" sz="4400" b="1" dirty="0" smtClean="0">
                  <a:solidFill>
                    <a:schemeClr val="tx1">
                      <a:lumMod val="85000"/>
                      <a:lumOff val="15000"/>
                    </a:schemeClr>
                  </a:solidFill>
                </a:rPr>
                <a:t>测试</a:t>
              </a:r>
              <a:endParaRPr lang="en-US" altLang="zh-CN" sz="4400" b="1" dirty="0" smtClean="0">
                <a:solidFill>
                  <a:schemeClr val="tx1">
                    <a:lumMod val="85000"/>
                    <a:lumOff val="15000"/>
                  </a:schemeClr>
                </a:solidFill>
              </a:endParaRPr>
            </a:p>
            <a:p>
              <a:r>
                <a:rPr lang="zh-CN" altLang="en-US" sz="4400" b="1" dirty="0" smtClean="0">
                  <a:solidFill>
                    <a:schemeClr val="tx1">
                      <a:lumMod val="85000"/>
                      <a:lumOff val="15000"/>
                    </a:schemeClr>
                  </a:solidFill>
                </a:rPr>
                <a:t>过程</a:t>
              </a:r>
              <a:endParaRPr lang="zh-CN" altLang="en-US" sz="4400" b="1" dirty="0">
                <a:solidFill>
                  <a:schemeClr val="tx1">
                    <a:lumMod val="85000"/>
                    <a:lumOff val="15000"/>
                  </a:schemeClr>
                </a:solidFill>
              </a:endParaRPr>
            </a:p>
          </p:txBody>
        </p:sp>
      </p:grpSp>
      <p:sp>
        <p:nvSpPr>
          <p:cNvPr id="53" name="椭圆 52"/>
          <p:cNvSpPr/>
          <p:nvPr/>
        </p:nvSpPr>
        <p:spPr>
          <a:xfrm rot="10800000">
            <a:off x="3760861"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5" name="组合 54"/>
          <p:cNvGrpSpPr/>
          <p:nvPr/>
        </p:nvGrpSpPr>
        <p:grpSpPr>
          <a:xfrm>
            <a:off x="4565417" y="2627973"/>
            <a:ext cx="1661660" cy="1661660"/>
            <a:chOff x="4056364" y="1384713"/>
            <a:chExt cx="4088570" cy="4088570"/>
          </a:xfrm>
        </p:grpSpPr>
        <p:sp>
          <p:nvSpPr>
            <p:cNvPr id="56" name="椭圆 55"/>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8" name="同心圆 57"/>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3" name="椭圆 62"/>
          <p:cNvSpPr/>
          <p:nvPr/>
        </p:nvSpPr>
        <p:spPr>
          <a:xfrm rot="10800000">
            <a:off x="6545706"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4" name="组合 63"/>
          <p:cNvGrpSpPr/>
          <p:nvPr/>
        </p:nvGrpSpPr>
        <p:grpSpPr>
          <a:xfrm>
            <a:off x="7350262" y="2627973"/>
            <a:ext cx="1661660" cy="1661660"/>
            <a:chOff x="4056364" y="1384713"/>
            <a:chExt cx="4088570" cy="4088570"/>
          </a:xfrm>
        </p:grpSpPr>
        <p:sp>
          <p:nvSpPr>
            <p:cNvPr id="65" name="椭圆 64"/>
            <p:cNvSpPr/>
            <p:nvPr/>
          </p:nvSpPr>
          <p:spPr>
            <a:xfrm>
              <a:off x="4500033" y="1833033"/>
              <a:ext cx="3191933" cy="3191933"/>
            </a:xfrm>
            <a:prstGeom prst="ellipse">
              <a:avLst/>
            </a:prstGeom>
            <a:solidFill>
              <a:srgbClr val="DB705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6" name="同心圆 65"/>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p:cNvSpPr/>
          <p:nvPr/>
        </p:nvSpPr>
        <p:spPr>
          <a:xfrm rot="10800000">
            <a:off x="9331820" y="3233793"/>
            <a:ext cx="450021" cy="45002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8" name="组合 67"/>
          <p:cNvGrpSpPr/>
          <p:nvPr/>
        </p:nvGrpSpPr>
        <p:grpSpPr>
          <a:xfrm>
            <a:off x="10136376" y="2627973"/>
            <a:ext cx="1661660" cy="1661660"/>
            <a:chOff x="4056364" y="1384713"/>
            <a:chExt cx="4088570" cy="4088570"/>
          </a:xfrm>
        </p:grpSpPr>
        <p:sp>
          <p:nvSpPr>
            <p:cNvPr id="69" name="椭圆 68"/>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0" name="同心圆 69"/>
            <p:cNvSpPr/>
            <p:nvPr/>
          </p:nvSpPr>
          <p:spPr>
            <a:xfrm rot="10800000">
              <a:off x="4056364" y="1384713"/>
              <a:ext cx="4088570" cy="4088570"/>
            </a:xfrm>
            <a:prstGeom prst="donut">
              <a:avLst>
                <a:gd name="adj" fmla="val 1437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5174238" y="3135636"/>
            <a:ext cx="442750" cy="646331"/>
          </a:xfrm>
          <a:prstGeom prst="rect">
            <a:avLst/>
          </a:prstGeom>
          <a:noFill/>
        </p:spPr>
        <p:txBody>
          <a:bodyPr wrap="none" rtlCol="0">
            <a:spAutoFit/>
          </a:bodyPr>
          <a:lstStyle/>
          <a:p>
            <a:r>
              <a:rPr lang="en-US" altLang="zh-CN" sz="3600" b="1" dirty="0" smtClean="0">
                <a:solidFill>
                  <a:schemeClr val="bg1"/>
                </a:solidFill>
              </a:rPr>
              <a:t>1</a:t>
            </a:r>
            <a:endParaRPr lang="zh-CN" altLang="en-US" sz="3600" b="1" dirty="0">
              <a:solidFill>
                <a:schemeClr val="bg1"/>
              </a:solidFill>
            </a:endParaRPr>
          </a:p>
        </p:txBody>
      </p:sp>
      <p:sp>
        <p:nvSpPr>
          <p:cNvPr id="73" name="文本框 72"/>
          <p:cNvSpPr txBox="1"/>
          <p:nvPr/>
        </p:nvSpPr>
        <p:spPr>
          <a:xfrm>
            <a:off x="7982531" y="3135636"/>
            <a:ext cx="442750" cy="646331"/>
          </a:xfrm>
          <a:prstGeom prst="rect">
            <a:avLst/>
          </a:prstGeom>
          <a:noFill/>
        </p:spPr>
        <p:txBody>
          <a:bodyPr wrap="none" rtlCol="0">
            <a:spAutoFit/>
          </a:bodyPr>
          <a:lstStyle/>
          <a:p>
            <a:r>
              <a:rPr lang="en-US" altLang="zh-CN" sz="3600" b="1" dirty="0" smtClean="0">
                <a:solidFill>
                  <a:schemeClr val="bg1"/>
                </a:solidFill>
              </a:rPr>
              <a:t>2</a:t>
            </a:r>
            <a:endParaRPr lang="zh-CN" altLang="en-US" sz="3600" b="1" dirty="0">
              <a:solidFill>
                <a:schemeClr val="bg1"/>
              </a:solidFill>
            </a:endParaRPr>
          </a:p>
        </p:txBody>
      </p:sp>
      <p:sp>
        <p:nvSpPr>
          <p:cNvPr id="75" name="文本框 74"/>
          <p:cNvSpPr txBox="1"/>
          <p:nvPr/>
        </p:nvSpPr>
        <p:spPr>
          <a:xfrm>
            <a:off x="4653708" y="4624879"/>
            <a:ext cx="1469668" cy="923330"/>
          </a:xfrm>
          <a:prstGeom prst="rect">
            <a:avLst/>
          </a:prstGeom>
          <a:noFill/>
        </p:spPr>
        <p:txBody>
          <a:bodyPr wrap="square" rtlCol="0">
            <a:spAutoFit/>
          </a:bodyPr>
          <a:lstStyle/>
          <a:p>
            <a:pPr algn="ctr">
              <a:lnSpc>
                <a:spcPct val="150000"/>
              </a:lnSpc>
            </a:pPr>
            <a:r>
              <a:rPr lang="zh-CN" altLang="en-US" dirty="0" smtClean="0">
                <a:solidFill>
                  <a:srgbClr val="465761"/>
                </a:solidFill>
                <a:cs typeface="Arial" panose="020B0604020202020204" pitchFamily="34" charset="0"/>
              </a:rPr>
              <a:t>打开模拟器和</a:t>
            </a:r>
            <a:r>
              <a:rPr lang="en-US" altLang="zh-CN" dirty="0" err="1" smtClean="0">
                <a:solidFill>
                  <a:srgbClr val="465761"/>
                </a:solidFill>
                <a:cs typeface="Arial" panose="020B0604020202020204" pitchFamily="34" charset="0"/>
              </a:rPr>
              <a:t>Appium</a:t>
            </a:r>
            <a:endParaRPr lang="en-US" altLang="zh-CN" dirty="0" smtClean="0">
              <a:solidFill>
                <a:srgbClr val="465761"/>
              </a:solidFill>
            </a:endParaRPr>
          </a:p>
        </p:txBody>
      </p:sp>
      <p:sp>
        <p:nvSpPr>
          <p:cNvPr id="76" name="等腰三角形 75"/>
          <p:cNvSpPr/>
          <p:nvPr/>
        </p:nvSpPr>
        <p:spPr>
          <a:xfrm flipV="1">
            <a:off x="5258868" y="4500604"/>
            <a:ext cx="259349" cy="22170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10265377" y="4624879"/>
            <a:ext cx="1469668" cy="1338828"/>
          </a:xfrm>
          <a:prstGeom prst="rect">
            <a:avLst/>
          </a:prstGeom>
          <a:noFill/>
        </p:spPr>
        <p:txBody>
          <a:bodyPr wrap="square" rtlCol="0">
            <a:spAutoFit/>
          </a:bodyPr>
          <a:lstStyle/>
          <a:p>
            <a:pPr algn="ctr">
              <a:lnSpc>
                <a:spcPct val="150000"/>
              </a:lnSpc>
            </a:pPr>
            <a:r>
              <a:rPr lang="zh-CN" altLang="en-US" dirty="0" smtClean="0">
                <a:solidFill>
                  <a:srgbClr val="465761"/>
                </a:solidFill>
              </a:rPr>
              <a:t>连接成功后，直接运行代码即可</a:t>
            </a:r>
            <a:endParaRPr lang="en-US" altLang="zh-CN" dirty="0" smtClean="0">
              <a:solidFill>
                <a:srgbClr val="465761"/>
              </a:solidFill>
            </a:endParaRPr>
          </a:p>
        </p:txBody>
      </p:sp>
      <p:sp>
        <p:nvSpPr>
          <p:cNvPr id="79" name="等腰三角形 78"/>
          <p:cNvSpPr/>
          <p:nvPr/>
        </p:nvSpPr>
        <p:spPr>
          <a:xfrm flipV="1">
            <a:off x="10870537" y="4500604"/>
            <a:ext cx="259349" cy="22170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7469072" y="1460196"/>
            <a:ext cx="1469668" cy="873701"/>
          </a:xfrm>
          <a:prstGeom prst="rect">
            <a:avLst/>
          </a:prstGeom>
          <a:noFill/>
        </p:spPr>
        <p:txBody>
          <a:bodyPr wrap="square" rtlCol="0">
            <a:spAutoFit/>
          </a:bodyPr>
          <a:lstStyle/>
          <a:p>
            <a:pPr algn="ctr">
              <a:lnSpc>
                <a:spcPct val="150000"/>
              </a:lnSpc>
            </a:pPr>
            <a:r>
              <a:rPr lang="en-US" altLang="zh-CN" dirty="0" err="1" smtClean="0">
                <a:solidFill>
                  <a:srgbClr val="465761"/>
                </a:solidFill>
                <a:cs typeface="Arial" panose="020B0604020202020204" pitchFamily="34" charset="0"/>
              </a:rPr>
              <a:t>Appium</a:t>
            </a:r>
            <a:r>
              <a:rPr lang="zh-CN" altLang="en-US" dirty="0" smtClean="0">
                <a:solidFill>
                  <a:srgbClr val="465761"/>
                </a:solidFill>
                <a:cs typeface="Arial" panose="020B0604020202020204" pitchFamily="34" charset="0"/>
              </a:rPr>
              <a:t>开始连接</a:t>
            </a:r>
            <a:endParaRPr lang="en-US" altLang="zh-CN" dirty="0" smtClean="0">
              <a:solidFill>
                <a:srgbClr val="465761"/>
              </a:solidFill>
            </a:endParaRPr>
          </a:p>
        </p:txBody>
      </p:sp>
      <p:sp>
        <p:nvSpPr>
          <p:cNvPr id="82" name="等腰三角形 81"/>
          <p:cNvSpPr/>
          <p:nvPr/>
        </p:nvSpPr>
        <p:spPr>
          <a:xfrm rot="10800000" flipV="1">
            <a:off x="8074232" y="2265109"/>
            <a:ext cx="259349" cy="221702"/>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0778836" y="3135635"/>
            <a:ext cx="442750" cy="646331"/>
          </a:xfrm>
          <a:prstGeom prst="rect">
            <a:avLst/>
          </a:prstGeom>
          <a:noFill/>
        </p:spPr>
        <p:txBody>
          <a:bodyPr wrap="none" rtlCol="0">
            <a:spAutoFit/>
          </a:bodyPr>
          <a:lstStyle/>
          <a:p>
            <a:r>
              <a:rPr lang="en-US" altLang="zh-CN" sz="3600" b="1" dirty="0">
                <a:solidFill>
                  <a:schemeClr val="bg1"/>
                </a:solidFill>
              </a:rPr>
              <a:t>3</a:t>
            </a:r>
            <a:endParaRPr lang="zh-CN" altLang="en-US" sz="3600" b="1" dirty="0">
              <a:solidFill>
                <a:schemeClr val="bg1"/>
              </a:solidFill>
            </a:endParaRPr>
          </a:p>
        </p:txBody>
      </p:sp>
    </p:spTree>
    <p:extLst>
      <p:ext uri="{BB962C8B-B14F-4D97-AF65-F5344CB8AC3E}">
        <p14:creationId xmlns:p14="http://schemas.microsoft.com/office/powerpoint/2010/main" val="672473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6010027" cy="461665"/>
          </a:xfrm>
          <a:prstGeom prst="rect">
            <a:avLst/>
          </a:prstGeom>
          <a:noFill/>
        </p:spPr>
        <p:txBody>
          <a:bodyPr wrap="square" rtlCol="0">
            <a:spAutoFit/>
          </a:bodyPr>
          <a:lstStyle/>
          <a:p>
            <a:r>
              <a:rPr lang="zh-CN" altLang="en-US" sz="2400" b="1" dirty="0" smtClean="0"/>
              <a:t>搜索功能测试录屏展示示例</a:t>
            </a:r>
            <a:endParaRPr lang="zh-CN" altLang="en-US" sz="2400" b="1" dirty="0"/>
          </a:p>
        </p:txBody>
      </p:sp>
      <p:pic>
        <p:nvPicPr>
          <p:cNvPr id="5" name="app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1026" y="1868081"/>
            <a:ext cx="8244706" cy="4635500"/>
          </a:xfrm>
          <a:prstGeom prst="rect">
            <a:avLst/>
          </a:prstGeom>
        </p:spPr>
      </p:pic>
    </p:spTree>
    <p:extLst>
      <p:ext uri="{BB962C8B-B14F-4D97-AF65-F5344CB8AC3E}">
        <p14:creationId xmlns:p14="http://schemas.microsoft.com/office/powerpoint/2010/main" val="1306389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34835" y="1181951"/>
            <a:ext cx="5742740" cy="6001643"/>
          </a:xfrm>
          <a:prstGeom prst="rect">
            <a:avLst/>
          </a:prstGeom>
          <a:noFill/>
        </p:spPr>
        <p:txBody>
          <a:bodyPr wrap="square" rtlCol="0">
            <a:spAutoFit/>
          </a:bodyPr>
          <a:lstStyle/>
          <a:p>
            <a:r>
              <a:rPr lang="zh-CN" altLang="en-US" sz="2400" b="1" dirty="0"/>
              <a:t>压力</a:t>
            </a:r>
            <a:r>
              <a:rPr lang="zh-CN" altLang="en-US" sz="2400" b="1" dirty="0" smtClean="0"/>
              <a:t>测试使用工具：</a:t>
            </a:r>
            <a:endParaRPr lang="en-US" altLang="zh-CN" sz="2400" b="1" dirty="0"/>
          </a:p>
          <a:p>
            <a:r>
              <a:rPr lang="en-US" altLang="zh-CN" sz="2400" b="1" dirty="0" smtClean="0"/>
              <a:t>	MONKEY</a:t>
            </a:r>
          </a:p>
          <a:p>
            <a:r>
              <a:rPr lang="en-US" altLang="zh-CN" sz="2400" b="1" dirty="0"/>
              <a:t>	</a:t>
            </a:r>
            <a:r>
              <a:rPr lang="en-US" altLang="zh-CN" sz="2400" dirty="0"/>
              <a:t>M</a:t>
            </a:r>
            <a:r>
              <a:rPr lang="en-US" altLang="zh-CN" sz="2400" dirty="0" smtClean="0"/>
              <a:t>onkey</a:t>
            </a:r>
            <a:r>
              <a:rPr lang="zh-CN" altLang="en-US" sz="2400" dirty="0" smtClean="0"/>
              <a:t>工具是</a:t>
            </a:r>
            <a:r>
              <a:rPr lang="en-US" altLang="zh-CN" sz="2400" dirty="0"/>
              <a:t>Android SDK</a:t>
            </a:r>
            <a:r>
              <a:rPr lang="zh-CN" altLang="en-US" sz="2400" dirty="0"/>
              <a:t>提供的一个命令行工具， 可以简单，方便地运行在任何版本的</a:t>
            </a:r>
            <a:r>
              <a:rPr lang="en-US" altLang="zh-CN" sz="2400" dirty="0"/>
              <a:t>Android</a:t>
            </a:r>
            <a:r>
              <a:rPr lang="zh-CN" altLang="en-US" sz="2400" dirty="0"/>
              <a:t>模拟器和实体设备上。 </a:t>
            </a:r>
            <a:endParaRPr lang="en-US" altLang="zh-CN" sz="2400" dirty="0" smtClean="0"/>
          </a:p>
          <a:p>
            <a:r>
              <a:rPr lang="en-US" altLang="zh-CN" sz="2400" dirty="0"/>
              <a:t>	</a:t>
            </a:r>
            <a:r>
              <a:rPr lang="en-US" altLang="zh-CN" sz="2400" dirty="0" smtClean="0"/>
              <a:t>Monkey</a:t>
            </a:r>
            <a:r>
              <a:rPr lang="zh-CN" altLang="en-US" sz="2400" dirty="0"/>
              <a:t>会发送伪随机的用户事件流，适合对</a:t>
            </a:r>
            <a:r>
              <a:rPr lang="en-US" altLang="zh-CN" sz="2400" dirty="0"/>
              <a:t>app</a:t>
            </a:r>
            <a:r>
              <a:rPr lang="zh-CN" altLang="en-US" sz="2400" dirty="0"/>
              <a:t>做压力</a:t>
            </a:r>
            <a:r>
              <a:rPr lang="zh-CN" altLang="en-US" sz="2400" dirty="0" smtClean="0"/>
              <a:t>测试。它可以模拟猴子玩手机一样到处乱按（说到猴子</a:t>
            </a:r>
            <a:r>
              <a:rPr lang="en-US" altLang="zh-CN" sz="2400" dirty="0" smtClean="0"/>
              <a:t>……</a:t>
            </a:r>
            <a:r>
              <a:rPr lang="zh-CN" altLang="en-US" sz="2400" dirty="0"/>
              <a:t>两</a:t>
            </a:r>
            <a:r>
              <a:rPr lang="zh-CN" altLang="en-US" sz="2400" dirty="0" smtClean="0"/>
              <a:t>开花</a:t>
            </a:r>
            <a:r>
              <a:rPr lang="en-US" altLang="zh-CN" sz="2400" dirty="0" smtClean="0"/>
              <a:t>……</a:t>
            </a:r>
            <a:r>
              <a:rPr lang="zh-CN" altLang="en-US" sz="2400" dirty="0" smtClean="0"/>
              <a:t>），来测试软件是否崩溃。</a:t>
            </a:r>
            <a:endParaRPr lang="en-US" altLang="zh-CN" sz="2400" dirty="0" smtClean="0"/>
          </a:p>
          <a:p>
            <a:r>
              <a:rPr lang="en-US" altLang="zh-CN" sz="2400" dirty="0"/>
              <a:t>	</a:t>
            </a:r>
            <a:r>
              <a:rPr lang="zh-CN" altLang="en-US" sz="2400" dirty="0" smtClean="0"/>
              <a:t>在本次测试中，我用</a:t>
            </a:r>
            <a:r>
              <a:rPr lang="en-US" altLang="zh-CN" sz="2400" dirty="0" smtClean="0"/>
              <a:t>monkey</a:t>
            </a:r>
            <a:r>
              <a:rPr lang="zh-CN" altLang="en-US" sz="2400" dirty="0" smtClean="0"/>
              <a:t>做了一万次瞎按（</a:t>
            </a:r>
            <a:r>
              <a:rPr lang="zh-CN" altLang="en-US" sz="2400" dirty="0"/>
              <a:t>？</a:t>
            </a:r>
            <a:r>
              <a:rPr lang="zh-CN" altLang="en-US" sz="2400" dirty="0" smtClean="0"/>
              <a:t>）测试，将结果输出，查找是否有崩溃信息，或者查看测试是否全部完成。</a:t>
            </a:r>
            <a:endParaRPr lang="en-US" altLang="zh-CN" sz="2400" dirty="0" smtClean="0"/>
          </a:p>
          <a:p>
            <a:endParaRPr lang="en-US" altLang="zh-CN" sz="2400" b="1" dirty="0" smtClean="0"/>
          </a:p>
          <a:p>
            <a:endParaRPr lang="zh-CN" altLang="en-US" sz="2400" b="1" dirty="0"/>
          </a:p>
        </p:txBody>
      </p:sp>
      <p:pic>
        <p:nvPicPr>
          <p:cNvPr id="3" name="图片 2"/>
          <p:cNvPicPr>
            <a:picLocks noChangeAspect="1"/>
          </p:cNvPicPr>
          <p:nvPr/>
        </p:nvPicPr>
        <p:blipFill>
          <a:blip r:embed="rId2"/>
          <a:stretch>
            <a:fillRect/>
          </a:stretch>
        </p:blipFill>
        <p:spPr>
          <a:xfrm>
            <a:off x="7587101" y="1986783"/>
            <a:ext cx="4276725" cy="2914650"/>
          </a:xfrm>
          <a:prstGeom prst="rect">
            <a:avLst/>
          </a:prstGeom>
        </p:spPr>
      </p:pic>
    </p:spTree>
    <p:extLst>
      <p:ext uri="{BB962C8B-B14F-4D97-AF65-F5344CB8AC3E}">
        <p14:creationId xmlns:p14="http://schemas.microsoft.com/office/powerpoint/2010/main" val="2620801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78836" y="520859"/>
            <a:ext cx="3600666" cy="6740307"/>
          </a:xfrm>
          <a:prstGeom prst="rect">
            <a:avLst/>
          </a:prstGeom>
          <a:noFill/>
          <a:effectLst>
            <a:outerShdw blurRad="63500" dist="1371600" sx="102000" sy="102000" algn="ctr" rotWithShape="0">
              <a:prstClr val="black">
                <a:alpha val="40000"/>
              </a:prstClr>
            </a:outerShdw>
          </a:effectLst>
        </p:spPr>
        <p:txBody>
          <a:bodyPr wrap="none" rtlCol="0">
            <a:spAutoFit/>
          </a:bodyPr>
          <a:lstStyle/>
          <a:p>
            <a:pPr algn="ctr"/>
            <a:r>
              <a:rPr lang="en-US" altLang="zh-CN" sz="43200" b="1" dirty="0" smtClean="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rPr>
              <a:t>1</a:t>
            </a:r>
          </a:p>
        </p:txBody>
      </p:sp>
      <p:sp useBgFill="1">
        <p:nvSpPr>
          <p:cNvPr id="6" name="矩形 5"/>
          <p:cNvSpPr/>
          <p:nvPr/>
        </p:nvSpPr>
        <p:spPr>
          <a:xfrm>
            <a:off x="0" y="3429000"/>
            <a:ext cx="12192000" cy="1638775"/>
          </a:xfrm>
          <a:prstGeom prst="rect">
            <a:avLst/>
          </a:prstGeom>
          <a:ln>
            <a:noFill/>
          </a:ln>
          <a:effectLst>
            <a:outerShdw blurRad="406400" dist="1143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44528" y="299177"/>
            <a:ext cx="2102948" cy="1200329"/>
          </a:xfrm>
          <a:prstGeom prst="rect">
            <a:avLst/>
          </a:prstGeom>
        </p:spPr>
        <p:txBody>
          <a:bodyPr wrap="none">
            <a:spAutoFit/>
          </a:bodyPr>
          <a:lstStyle/>
          <a:p>
            <a:pPr lvl="0" algn="ctr"/>
            <a:r>
              <a:rPr lang="en-US" altLang="zh-CN" sz="7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Part</a:t>
            </a:r>
          </a:p>
        </p:txBody>
      </p:sp>
      <p:sp>
        <p:nvSpPr>
          <p:cNvPr id="9" name="矩形 8"/>
          <p:cNvSpPr/>
          <p:nvPr/>
        </p:nvSpPr>
        <p:spPr>
          <a:xfrm>
            <a:off x="4464784" y="3832888"/>
            <a:ext cx="3262432" cy="830997"/>
          </a:xfrm>
          <a:prstGeom prst="rect">
            <a:avLst/>
          </a:prstGeom>
          <a:noFill/>
        </p:spPr>
        <p:txBody>
          <a:bodyPr wrap="none" rtlCol="0">
            <a:spAutoFit/>
          </a:bodyPr>
          <a:lstStyle/>
          <a:p>
            <a:pPr algn="ctr"/>
            <a:r>
              <a:rPr lang="zh-CN" altLang="en-US" sz="4800" b="1" dirty="0">
                <a:solidFill>
                  <a:schemeClr val="bg1">
                    <a:lumMod val="95000"/>
                  </a:schemeClr>
                </a:solidFill>
              </a:rPr>
              <a:t>网页</a:t>
            </a:r>
            <a:r>
              <a:rPr lang="zh-CN" altLang="en-US" sz="4800" b="1" dirty="0" smtClean="0">
                <a:solidFill>
                  <a:schemeClr val="bg1">
                    <a:lumMod val="95000"/>
                  </a:schemeClr>
                </a:solidFill>
              </a:rPr>
              <a:t>端测试</a:t>
            </a:r>
            <a:endParaRPr lang="zh-CN" altLang="en-US" sz="4800" b="1" dirty="0">
              <a:solidFill>
                <a:schemeClr val="bg1">
                  <a:lumMod val="95000"/>
                </a:schemeClr>
              </a:solidFill>
            </a:endParaRPr>
          </a:p>
        </p:txBody>
      </p:sp>
    </p:spTree>
    <p:extLst>
      <p:ext uri="{BB962C8B-B14F-4D97-AF65-F5344CB8AC3E}">
        <p14:creationId xmlns:p14="http://schemas.microsoft.com/office/powerpoint/2010/main" val="3235808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32732" y="1181951"/>
            <a:ext cx="10937347" cy="3046988"/>
          </a:xfrm>
          <a:prstGeom prst="rect">
            <a:avLst/>
          </a:prstGeom>
          <a:noFill/>
        </p:spPr>
        <p:txBody>
          <a:bodyPr wrap="square" rtlCol="0">
            <a:spAutoFit/>
          </a:bodyPr>
          <a:lstStyle/>
          <a:p>
            <a:r>
              <a:rPr lang="en-US" altLang="zh-CN" sz="2400" b="1" dirty="0" smtClean="0"/>
              <a:t>MONKEY</a:t>
            </a:r>
            <a:r>
              <a:rPr lang="zh-CN" altLang="en-US" sz="2400" b="1" dirty="0" smtClean="0"/>
              <a:t>使用方法：</a:t>
            </a:r>
            <a:endParaRPr lang="en-US" altLang="zh-CN" sz="2400" b="1" dirty="0" smtClean="0"/>
          </a:p>
          <a:p>
            <a:r>
              <a:rPr lang="en-US" altLang="zh-CN" sz="2400" b="1" dirty="0"/>
              <a:t>	</a:t>
            </a:r>
            <a:r>
              <a:rPr lang="zh-CN" altLang="en-US" sz="2400" dirty="0" smtClean="0"/>
              <a:t>直接输入命令：</a:t>
            </a:r>
            <a:endParaRPr lang="en-US" altLang="zh-CN" sz="2400" dirty="0" smtClean="0"/>
          </a:p>
          <a:p>
            <a:r>
              <a:rPr lang="en-US" altLang="zh-CN" sz="2400" dirty="0" err="1">
                <a:latin typeface="Consolas" panose="020B0609020204030204" pitchFamily="49" charset="0"/>
              </a:rPr>
              <a:t>adb</a:t>
            </a:r>
            <a:r>
              <a:rPr lang="en-US" altLang="zh-CN" sz="2400" dirty="0">
                <a:latin typeface="Consolas" panose="020B0609020204030204" pitchFamily="49" charset="0"/>
              </a:rPr>
              <a:t> shell monkey –p </a:t>
            </a:r>
            <a:r>
              <a:rPr lang="zh-CN" altLang="en-US" sz="2400" dirty="0" smtClean="0">
                <a:latin typeface="Consolas" panose="020B0609020204030204" pitchFamily="49" charset="0"/>
              </a:rPr>
              <a:t>包名</a:t>
            </a:r>
            <a:r>
              <a:rPr lang="en-US" altLang="zh-CN" sz="2400" dirty="0" smtClean="0">
                <a:latin typeface="Consolas" panose="020B0609020204030204" pitchFamily="49" charset="0"/>
              </a:rPr>
              <a:t> </a:t>
            </a:r>
            <a:r>
              <a:rPr lang="en-US" altLang="zh-CN" sz="2400" dirty="0">
                <a:latin typeface="Consolas" panose="020B0609020204030204" pitchFamily="49" charset="0"/>
              </a:rPr>
              <a:t>–-throttle </a:t>
            </a:r>
            <a:r>
              <a:rPr lang="zh-CN" altLang="en-US" sz="2400" dirty="0" smtClean="0">
                <a:latin typeface="Consolas" panose="020B0609020204030204" pitchFamily="49" charset="0"/>
              </a:rPr>
              <a:t>指定操作时延</a:t>
            </a:r>
            <a:r>
              <a:rPr lang="en-US" altLang="zh-CN" sz="2400" dirty="0" smtClean="0">
                <a:latin typeface="Consolas" panose="020B0609020204030204" pitchFamily="49" charset="0"/>
              </a:rPr>
              <a:t> </a:t>
            </a:r>
            <a:r>
              <a:rPr lang="en-US" altLang="zh-CN" sz="2400" dirty="0">
                <a:latin typeface="Consolas" panose="020B0609020204030204" pitchFamily="49" charset="0"/>
              </a:rPr>
              <a:t>–-</a:t>
            </a:r>
            <a:r>
              <a:rPr lang="en-US" altLang="zh-CN" sz="2400" dirty="0" err="1">
                <a:latin typeface="Consolas" panose="020B0609020204030204" pitchFamily="49" charset="0"/>
              </a:rPr>
              <a:t>pct</a:t>
            </a:r>
            <a:r>
              <a:rPr lang="en-US" altLang="zh-CN" sz="2400" dirty="0">
                <a:latin typeface="Consolas" panose="020B0609020204030204" pitchFamily="49" charset="0"/>
              </a:rPr>
              <a:t>-touch </a:t>
            </a:r>
            <a:r>
              <a:rPr lang="zh-CN" altLang="en-US" sz="2400" dirty="0" smtClean="0">
                <a:latin typeface="Consolas" panose="020B0609020204030204" pitchFamily="49" charset="0"/>
              </a:rPr>
              <a:t>触摸事件百分比</a:t>
            </a:r>
            <a:r>
              <a:rPr lang="en-US" altLang="zh-CN" sz="2400" dirty="0" smtClean="0">
                <a:latin typeface="Consolas" panose="020B0609020204030204" pitchFamily="49" charset="0"/>
              </a:rPr>
              <a:t> </a:t>
            </a:r>
            <a:r>
              <a:rPr lang="en-US" altLang="zh-CN" sz="2400" dirty="0">
                <a:latin typeface="Consolas" panose="020B0609020204030204" pitchFamily="49" charset="0"/>
              </a:rPr>
              <a:t>–-</a:t>
            </a:r>
            <a:r>
              <a:rPr lang="en-US" altLang="zh-CN" sz="2400" dirty="0" err="1">
                <a:latin typeface="Consolas" panose="020B0609020204030204" pitchFamily="49" charset="0"/>
              </a:rPr>
              <a:t>pct</a:t>
            </a:r>
            <a:r>
              <a:rPr lang="en-US" altLang="zh-CN" sz="2400" dirty="0">
                <a:latin typeface="Consolas" panose="020B0609020204030204" pitchFamily="49" charset="0"/>
              </a:rPr>
              <a:t>-motion </a:t>
            </a:r>
            <a:r>
              <a:rPr lang="zh-CN" altLang="en-US" sz="2400" dirty="0" smtClean="0">
                <a:latin typeface="Consolas" panose="020B0609020204030204" pitchFamily="49" charset="0"/>
              </a:rPr>
              <a:t>移动事件百分比</a:t>
            </a:r>
            <a:r>
              <a:rPr lang="en-US" altLang="zh-CN" sz="2400" dirty="0" smtClean="0">
                <a:latin typeface="Consolas" panose="020B0609020204030204" pitchFamily="49" charset="0"/>
              </a:rPr>
              <a:t> </a:t>
            </a:r>
            <a:r>
              <a:rPr lang="en-US" altLang="zh-CN" sz="2400" dirty="0">
                <a:latin typeface="Consolas" panose="020B0609020204030204" pitchFamily="49" charset="0"/>
              </a:rPr>
              <a:t>–v –</a:t>
            </a:r>
            <a:r>
              <a:rPr lang="en-US" altLang="zh-CN" sz="2400" dirty="0" smtClean="0">
                <a:latin typeface="Consolas" panose="020B0609020204030204" pitchFamily="49" charset="0"/>
              </a:rPr>
              <a:t>v</a:t>
            </a:r>
            <a:r>
              <a:rPr lang="zh-CN" altLang="en-US" sz="2400" dirty="0" smtClean="0">
                <a:latin typeface="Consolas" panose="020B0609020204030204" pitchFamily="49" charset="0"/>
              </a:rPr>
              <a:t>（较详细的日志）</a:t>
            </a:r>
            <a:r>
              <a:rPr lang="en-US" altLang="zh-CN" sz="2400" dirty="0" smtClean="0">
                <a:latin typeface="Consolas" panose="020B0609020204030204" pitchFamily="49" charset="0"/>
              </a:rPr>
              <a:t> </a:t>
            </a:r>
            <a:r>
              <a:rPr lang="en-US" altLang="zh-CN" sz="2400" dirty="0">
                <a:latin typeface="Consolas" panose="020B0609020204030204" pitchFamily="49" charset="0"/>
              </a:rPr>
              <a:t>1000 </a:t>
            </a:r>
            <a:r>
              <a:rPr lang="zh-CN" altLang="en-US" sz="2400" dirty="0" smtClean="0">
                <a:latin typeface="Consolas" panose="020B0609020204030204" pitchFamily="49" charset="0"/>
              </a:rPr>
              <a:t>（测试次数）</a:t>
            </a:r>
            <a:r>
              <a:rPr lang="en-US" altLang="zh-CN" sz="2400" dirty="0">
                <a:latin typeface="Consolas" panose="020B0609020204030204" pitchFamily="49" charset="0"/>
              </a:rPr>
              <a:t>&gt;C:\Users\</a:t>
            </a:r>
            <a:r>
              <a:rPr lang="zh-CN" altLang="en-US" sz="2400" dirty="0">
                <a:latin typeface="Consolas" panose="020B0609020204030204" pitchFamily="49" charset="0"/>
              </a:rPr>
              <a:t>映</a:t>
            </a:r>
            <a:r>
              <a:rPr lang="zh-CN" altLang="en-US" sz="2400" dirty="0" smtClean="0">
                <a:latin typeface="Consolas" panose="020B0609020204030204" pitchFamily="49" charset="0"/>
              </a:rPr>
              <a:t>雪</a:t>
            </a:r>
            <a:r>
              <a:rPr lang="en-US" altLang="zh-CN" sz="2400" dirty="0" smtClean="0">
                <a:latin typeface="Consolas" panose="020B0609020204030204" pitchFamily="49" charset="0"/>
              </a:rPr>
              <a:t>\monkey.txt(</a:t>
            </a:r>
            <a:r>
              <a:rPr lang="zh-CN" altLang="en-US" sz="2400" dirty="0">
                <a:latin typeface="Consolas" panose="020B0609020204030204" pitchFamily="49" charset="0"/>
              </a:rPr>
              <a:t>输出路径</a:t>
            </a:r>
            <a:r>
              <a:rPr lang="zh-CN" altLang="en-US" sz="2400" dirty="0" smtClean="0">
                <a:latin typeface="Consolas" panose="020B0609020204030204" pitchFamily="49" charset="0"/>
              </a:rPr>
              <a:t>）</a:t>
            </a:r>
            <a:endParaRPr lang="en-US" altLang="zh-CN" sz="2400" dirty="0" smtClean="0">
              <a:latin typeface="Consolas" panose="020B0609020204030204" pitchFamily="49" charset="0"/>
            </a:endParaRPr>
          </a:p>
          <a:p>
            <a:r>
              <a:rPr lang="en-US" altLang="zh-CN" sz="2400" dirty="0" smtClean="0">
                <a:latin typeface="Consolas" panose="020B0609020204030204" pitchFamily="49" charset="0"/>
              </a:rPr>
              <a:t>	</a:t>
            </a:r>
            <a:r>
              <a:rPr lang="zh-CN" altLang="en-US" sz="2400" dirty="0" smtClean="0">
                <a:latin typeface="Consolas" panose="020B0609020204030204" pitchFamily="49" charset="0"/>
              </a:rPr>
              <a:t>测试结果示例如下：</a:t>
            </a:r>
            <a:endParaRPr lang="en-US" altLang="zh-CN" sz="2400" dirty="0" smtClean="0">
              <a:latin typeface="Consolas" panose="020B0609020204030204" pitchFamily="49" charset="0"/>
            </a:endParaRPr>
          </a:p>
          <a:p>
            <a:endParaRPr lang="en-US" altLang="zh-CN" sz="2400" b="1" dirty="0" smtClean="0"/>
          </a:p>
          <a:p>
            <a:endParaRPr lang="zh-CN" altLang="en-US" sz="2400" b="1" dirty="0"/>
          </a:p>
        </p:txBody>
      </p:sp>
      <p:pic>
        <p:nvPicPr>
          <p:cNvPr id="5" name="图片 4"/>
          <p:cNvPicPr>
            <a:picLocks noChangeAspect="1"/>
          </p:cNvPicPr>
          <p:nvPr/>
        </p:nvPicPr>
        <p:blipFill>
          <a:blip r:embed="rId2"/>
          <a:stretch>
            <a:fillRect/>
          </a:stretch>
        </p:blipFill>
        <p:spPr>
          <a:xfrm>
            <a:off x="2315479" y="3593447"/>
            <a:ext cx="4009513" cy="3114185"/>
          </a:xfrm>
          <a:prstGeom prst="rect">
            <a:avLst/>
          </a:prstGeom>
        </p:spPr>
      </p:pic>
      <p:sp>
        <p:nvSpPr>
          <p:cNvPr id="6" name="文本框 5"/>
          <p:cNvSpPr txBox="1"/>
          <p:nvPr/>
        </p:nvSpPr>
        <p:spPr>
          <a:xfrm>
            <a:off x="313234" y="4600135"/>
            <a:ext cx="1796920" cy="646331"/>
          </a:xfrm>
          <a:prstGeom prst="rect">
            <a:avLst/>
          </a:prstGeom>
          <a:noFill/>
        </p:spPr>
        <p:txBody>
          <a:bodyPr wrap="square" rtlCol="0">
            <a:spAutoFit/>
          </a:bodyPr>
          <a:lstStyle/>
          <a:p>
            <a:r>
              <a:rPr lang="zh-CN" altLang="en-US" dirty="0" smtClean="0"/>
              <a:t>操作动作及操作坐标</a:t>
            </a:r>
            <a:endParaRPr lang="zh-CN" altLang="en-US" dirty="0"/>
          </a:p>
        </p:txBody>
      </p:sp>
      <p:pic>
        <p:nvPicPr>
          <p:cNvPr id="7" name="图片 6"/>
          <p:cNvPicPr>
            <a:picLocks noChangeAspect="1"/>
          </p:cNvPicPr>
          <p:nvPr/>
        </p:nvPicPr>
        <p:blipFill>
          <a:blip r:embed="rId3"/>
          <a:stretch>
            <a:fillRect/>
          </a:stretch>
        </p:blipFill>
        <p:spPr>
          <a:xfrm>
            <a:off x="6601405" y="4266075"/>
            <a:ext cx="3724275" cy="1314450"/>
          </a:xfrm>
          <a:prstGeom prst="rect">
            <a:avLst/>
          </a:prstGeom>
        </p:spPr>
      </p:pic>
      <p:sp>
        <p:nvSpPr>
          <p:cNvPr id="16" name="文本框 15"/>
          <p:cNvSpPr txBox="1"/>
          <p:nvPr/>
        </p:nvSpPr>
        <p:spPr>
          <a:xfrm>
            <a:off x="10395080" y="4611857"/>
            <a:ext cx="1796920" cy="1200329"/>
          </a:xfrm>
          <a:prstGeom prst="rect">
            <a:avLst/>
          </a:prstGeom>
          <a:noFill/>
        </p:spPr>
        <p:txBody>
          <a:bodyPr wrap="square" rtlCol="0">
            <a:spAutoFit/>
          </a:bodyPr>
          <a:lstStyle/>
          <a:p>
            <a:r>
              <a:rPr lang="zh-CN" altLang="en-US" dirty="0" smtClean="0"/>
              <a:t>文件结尾，表明此次测试没有</a:t>
            </a:r>
            <a:r>
              <a:rPr lang="en-US" altLang="zh-CN" dirty="0" smtClean="0"/>
              <a:t>crash</a:t>
            </a:r>
            <a:r>
              <a:rPr lang="zh-CN" altLang="en-US" dirty="0" smtClean="0"/>
              <a:t>，一万次测试完成。</a:t>
            </a:r>
            <a:endParaRPr lang="zh-CN" altLang="en-US" dirty="0"/>
          </a:p>
        </p:txBody>
      </p:sp>
    </p:spTree>
    <p:extLst>
      <p:ext uri="{BB962C8B-B14F-4D97-AF65-F5344CB8AC3E}">
        <p14:creationId xmlns:p14="http://schemas.microsoft.com/office/powerpoint/2010/main" val="279666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32732" y="1181951"/>
            <a:ext cx="10937347" cy="1569660"/>
          </a:xfrm>
          <a:prstGeom prst="rect">
            <a:avLst/>
          </a:prstGeom>
          <a:noFill/>
        </p:spPr>
        <p:txBody>
          <a:bodyPr wrap="square" rtlCol="0">
            <a:spAutoFit/>
          </a:bodyPr>
          <a:lstStyle/>
          <a:p>
            <a:r>
              <a:rPr lang="en-US" altLang="zh-CN" sz="2400" b="1" dirty="0" smtClean="0"/>
              <a:t>MONKEY</a:t>
            </a:r>
            <a:r>
              <a:rPr lang="zh-CN" altLang="en-US" sz="2400" b="1" dirty="0" smtClean="0"/>
              <a:t>测试录屏展示示例（以测试</a:t>
            </a:r>
            <a:r>
              <a:rPr lang="en-US" altLang="zh-CN" sz="2400" b="1" dirty="0" smtClean="0"/>
              <a:t>1000</a:t>
            </a:r>
            <a:r>
              <a:rPr lang="zh-CN" altLang="en-US" sz="2400" b="1" dirty="0" smtClean="0"/>
              <a:t>次为例）</a:t>
            </a:r>
            <a:endParaRPr lang="en-US" altLang="zh-CN" sz="2400" b="1" dirty="0" smtClean="0"/>
          </a:p>
          <a:p>
            <a:r>
              <a:rPr lang="en-US" altLang="zh-CN" sz="2400" b="1" dirty="0"/>
              <a:t>	</a:t>
            </a:r>
            <a:r>
              <a:rPr lang="en-US" altLang="zh-CN" sz="2400" dirty="0" smtClean="0"/>
              <a:t>monkey</a:t>
            </a:r>
            <a:r>
              <a:rPr lang="zh-CN" altLang="en-US" sz="2400" dirty="0" smtClean="0"/>
              <a:t>测试严格来说并不是单纯针对了搜索功能，而是放大到整个</a:t>
            </a:r>
            <a:r>
              <a:rPr lang="en-US" altLang="zh-CN" sz="2400" dirty="0" smtClean="0"/>
              <a:t>APP</a:t>
            </a:r>
            <a:r>
              <a:rPr lang="zh-CN" altLang="en-US" sz="2400" dirty="0" smtClean="0"/>
              <a:t>的抗压性了。</a:t>
            </a:r>
            <a:endParaRPr lang="en-US" altLang="zh-CN" sz="2400" b="1" dirty="0" smtClean="0"/>
          </a:p>
          <a:p>
            <a:endParaRPr lang="zh-CN" altLang="en-US" sz="2400" b="1" dirty="0"/>
          </a:p>
        </p:txBody>
      </p:sp>
      <p:pic>
        <p:nvPicPr>
          <p:cNvPr id="3" name="monke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97015" y="2511670"/>
            <a:ext cx="7730388" cy="4346330"/>
          </a:xfrm>
          <a:prstGeom prst="rect">
            <a:avLst/>
          </a:prstGeom>
        </p:spPr>
      </p:pic>
    </p:spTree>
    <p:extLst>
      <p:ext uri="{BB962C8B-B14F-4D97-AF65-F5344CB8AC3E}">
        <p14:creationId xmlns:p14="http://schemas.microsoft.com/office/powerpoint/2010/main" val="543566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9"/>
          <p:cNvSpPr/>
          <p:nvPr/>
        </p:nvSpPr>
        <p:spPr>
          <a:xfrm>
            <a:off x="1335123" y="451832"/>
            <a:ext cx="2985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APP</a:t>
            </a: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性能</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32732" y="1181951"/>
            <a:ext cx="10937347" cy="1569660"/>
          </a:xfrm>
          <a:prstGeom prst="rect">
            <a:avLst/>
          </a:prstGeom>
          <a:noFill/>
        </p:spPr>
        <p:txBody>
          <a:bodyPr wrap="square" rtlCol="0">
            <a:spAutoFit/>
          </a:bodyPr>
          <a:lstStyle/>
          <a:p>
            <a:r>
              <a:rPr lang="zh-CN" altLang="en-US" sz="2400" b="1" dirty="0" smtClean="0"/>
              <a:t>内存占用情况测试：</a:t>
            </a:r>
            <a:endParaRPr lang="en-US" altLang="zh-CN" sz="2400" b="1" dirty="0" smtClean="0"/>
          </a:p>
          <a:p>
            <a:r>
              <a:rPr lang="en-US" altLang="zh-CN" sz="2400" b="1" dirty="0"/>
              <a:t>	</a:t>
            </a:r>
            <a:r>
              <a:rPr lang="zh-CN" altLang="en-US" sz="2400" dirty="0"/>
              <a:t>使用</a:t>
            </a:r>
            <a:r>
              <a:rPr lang="en-US" altLang="zh-CN" sz="2400" dirty="0" err="1"/>
              <a:t>emmagee</a:t>
            </a:r>
            <a:r>
              <a:rPr lang="en-US" altLang="zh-CN" sz="2400" dirty="0"/>
              <a:t> app</a:t>
            </a:r>
            <a:r>
              <a:rPr lang="zh-CN" altLang="en-US" sz="2400" dirty="0"/>
              <a:t>对网易严选进行监听</a:t>
            </a:r>
            <a:r>
              <a:rPr lang="zh-CN" altLang="en-US" sz="2400" dirty="0" smtClean="0"/>
              <a:t>，</a:t>
            </a:r>
            <a:r>
              <a:rPr lang="zh-CN" altLang="en-US" sz="2400" dirty="0"/>
              <a:t>随意</a:t>
            </a:r>
            <a:r>
              <a:rPr lang="zh-CN" altLang="en-US" sz="2400" dirty="0" smtClean="0"/>
              <a:t>进行</a:t>
            </a:r>
            <a:r>
              <a:rPr lang="zh-CN" altLang="en-US" sz="2400" dirty="0"/>
              <a:t>一些搜索操作，记录当前占用机器的各个指标</a:t>
            </a:r>
            <a:r>
              <a:rPr lang="zh-CN" altLang="en-US" sz="2400" dirty="0" smtClean="0"/>
              <a:t>。过程截图如下所示：</a:t>
            </a:r>
            <a:endParaRPr lang="en-US" altLang="zh-CN" sz="2400" b="1" dirty="0" smtClean="0"/>
          </a:p>
          <a:p>
            <a:endParaRPr lang="zh-CN" altLang="en-US" sz="2400" b="1" dirty="0"/>
          </a:p>
        </p:txBody>
      </p:sp>
      <p:pic>
        <p:nvPicPr>
          <p:cNvPr id="2" name="图片 1"/>
          <p:cNvPicPr>
            <a:picLocks noChangeAspect="1"/>
          </p:cNvPicPr>
          <p:nvPr/>
        </p:nvPicPr>
        <p:blipFill>
          <a:blip r:embed="rId2"/>
          <a:stretch>
            <a:fillRect/>
          </a:stretch>
        </p:blipFill>
        <p:spPr>
          <a:xfrm>
            <a:off x="881645" y="2340110"/>
            <a:ext cx="2601004" cy="4517890"/>
          </a:xfrm>
          <a:prstGeom prst="rect">
            <a:avLst/>
          </a:prstGeom>
        </p:spPr>
      </p:pic>
      <p:pic>
        <p:nvPicPr>
          <p:cNvPr id="3" name="图片 2"/>
          <p:cNvPicPr>
            <a:picLocks noChangeAspect="1"/>
          </p:cNvPicPr>
          <p:nvPr/>
        </p:nvPicPr>
        <p:blipFill>
          <a:blip r:embed="rId3"/>
          <a:stretch>
            <a:fillRect/>
          </a:stretch>
        </p:blipFill>
        <p:spPr>
          <a:xfrm>
            <a:off x="3856232" y="2340110"/>
            <a:ext cx="2600839" cy="2269430"/>
          </a:xfrm>
          <a:prstGeom prst="rect">
            <a:avLst/>
          </a:prstGeom>
        </p:spPr>
      </p:pic>
      <p:pic>
        <p:nvPicPr>
          <p:cNvPr id="8" name="图片 7"/>
          <p:cNvPicPr>
            <a:picLocks noChangeAspect="1"/>
          </p:cNvPicPr>
          <p:nvPr/>
        </p:nvPicPr>
        <p:blipFill>
          <a:blip r:embed="rId4"/>
          <a:stretch>
            <a:fillRect/>
          </a:stretch>
        </p:blipFill>
        <p:spPr>
          <a:xfrm>
            <a:off x="7506212" y="2340110"/>
            <a:ext cx="3514725" cy="2352675"/>
          </a:xfrm>
          <a:prstGeom prst="rect">
            <a:avLst/>
          </a:prstGeom>
        </p:spPr>
      </p:pic>
      <p:pic>
        <p:nvPicPr>
          <p:cNvPr id="9" name="图片 8"/>
          <p:cNvPicPr>
            <a:picLocks noChangeAspect="1"/>
          </p:cNvPicPr>
          <p:nvPr/>
        </p:nvPicPr>
        <p:blipFill>
          <a:blip r:embed="rId5"/>
          <a:stretch>
            <a:fillRect/>
          </a:stretch>
        </p:blipFill>
        <p:spPr>
          <a:xfrm>
            <a:off x="4612220" y="4833259"/>
            <a:ext cx="5787984" cy="1868879"/>
          </a:xfrm>
          <a:prstGeom prst="rect">
            <a:avLst/>
          </a:prstGeom>
        </p:spPr>
      </p:pic>
      <p:cxnSp>
        <p:nvCxnSpPr>
          <p:cNvPr id="17" name="曲线连接符 16"/>
          <p:cNvCxnSpPr>
            <a:stCxn id="8" idx="1"/>
          </p:cNvCxnSpPr>
          <p:nvPr/>
        </p:nvCxnSpPr>
        <p:spPr>
          <a:xfrm rot="10800000" flipV="1">
            <a:off x="7047914" y="3516447"/>
            <a:ext cx="458298" cy="13168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864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61427" y="294427"/>
            <a:ext cx="6269146" cy="6269146"/>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flipH="1">
            <a:off x="2684077" y="3195699"/>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H="1">
            <a:off x="7452009" y="442933"/>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H="1">
            <a:off x="7452009" y="5948466"/>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rot="10800000">
            <a:off x="3848503" y="1181502"/>
            <a:ext cx="4494994" cy="4494994"/>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096092" y="2752859"/>
            <a:ext cx="3999813"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8000" b="1" dirty="0" smtClean="0">
                <a:solidFill>
                  <a:srgbClr val="DB7051"/>
                </a:solidFill>
              </a:rPr>
              <a:t>THANKS</a:t>
            </a:r>
            <a:endParaRPr lang="zh-CN" altLang="en-US" sz="8000" b="1" dirty="0">
              <a:solidFill>
                <a:srgbClr val="DB7051"/>
              </a:solidFill>
            </a:endParaRPr>
          </a:p>
        </p:txBody>
      </p:sp>
      <p:sp>
        <p:nvSpPr>
          <p:cNvPr id="2" name="矩形 1"/>
          <p:cNvSpPr/>
          <p:nvPr/>
        </p:nvSpPr>
        <p:spPr>
          <a:xfrm>
            <a:off x="3047998" y="4195234"/>
            <a:ext cx="6096000" cy="1338828"/>
          </a:xfrm>
          <a:prstGeom prst="rect">
            <a:avLst/>
          </a:prstGeom>
        </p:spPr>
        <p:txBody>
          <a:bodyPr>
            <a:spAutoFit/>
          </a:bodyPr>
          <a:lstStyle/>
          <a:p>
            <a:pPr algn="ctr">
              <a:lnSpc>
                <a:spcPct val="150000"/>
              </a:lnSpc>
            </a:pPr>
            <a:r>
              <a:rPr lang="en-US" altLang="zh-CN" dirty="0"/>
              <a:t>16</a:t>
            </a:r>
            <a:r>
              <a:rPr lang="zh-CN" altLang="en-US" dirty="0"/>
              <a:t>级计算机科学与技术</a:t>
            </a:r>
            <a:endParaRPr lang="en-US" altLang="zh-CN" dirty="0"/>
          </a:p>
          <a:p>
            <a:pPr algn="ctr">
              <a:lnSpc>
                <a:spcPct val="150000"/>
              </a:lnSpc>
            </a:pPr>
            <a:r>
              <a:rPr lang="en-US" altLang="zh-CN" dirty="0"/>
              <a:t>16337327</a:t>
            </a:r>
          </a:p>
          <a:p>
            <a:pPr algn="ctr">
              <a:lnSpc>
                <a:spcPct val="150000"/>
              </a:lnSpc>
            </a:pPr>
            <a:r>
              <a:rPr lang="zh-CN" altLang="en-US" dirty="0"/>
              <a:t>郑映雪</a:t>
            </a:r>
          </a:p>
        </p:txBody>
      </p:sp>
    </p:spTree>
    <p:extLst>
      <p:ext uri="{BB962C8B-B14F-4D97-AF65-F5344CB8AC3E}">
        <p14:creationId xmlns:p14="http://schemas.microsoft.com/office/powerpoint/2010/main" val="3206023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73" y="1079190"/>
            <a:ext cx="7319767" cy="5195001"/>
          </a:xfrm>
          <a:prstGeom prst="rect">
            <a:avLst/>
          </a:prstGeom>
        </p:spPr>
      </p:pic>
      <p:sp>
        <p:nvSpPr>
          <p:cNvPr id="27" name="文本框 26"/>
          <p:cNvSpPr txBox="1"/>
          <p:nvPr/>
        </p:nvSpPr>
        <p:spPr>
          <a:xfrm>
            <a:off x="562708" y="1299851"/>
            <a:ext cx="3657600" cy="5078313"/>
          </a:xfrm>
          <a:prstGeom prst="rect">
            <a:avLst/>
          </a:prstGeom>
          <a:noFill/>
        </p:spPr>
        <p:txBody>
          <a:bodyPr wrap="square" rtlCol="0">
            <a:spAutoFit/>
          </a:bodyPr>
          <a:lstStyle/>
          <a:p>
            <a:pPr>
              <a:lnSpc>
                <a:spcPct val="150000"/>
              </a:lnSpc>
            </a:pPr>
            <a:r>
              <a:rPr lang="zh-CN" altLang="en-US" sz="2400" b="1" dirty="0" smtClean="0"/>
              <a:t>测试方法</a:t>
            </a:r>
            <a:endParaRPr lang="en-US" altLang="zh-CN" sz="2400" dirty="0"/>
          </a:p>
          <a:p>
            <a:pPr algn="ctr">
              <a:lnSpc>
                <a:spcPct val="150000"/>
              </a:lnSpc>
            </a:pPr>
            <a:r>
              <a:rPr lang="en-US" altLang="zh-CN" sz="2400" b="1" dirty="0" err="1" smtClean="0"/>
              <a:t>Python+Selenium</a:t>
            </a:r>
            <a:endParaRPr lang="en-US" altLang="zh-CN" sz="2400" b="1" dirty="0" smtClean="0"/>
          </a:p>
          <a:p>
            <a:pPr algn="ctr">
              <a:lnSpc>
                <a:spcPct val="150000"/>
              </a:lnSpc>
            </a:pPr>
            <a:endParaRPr lang="en-US" altLang="zh-CN" sz="2400" dirty="0"/>
          </a:p>
          <a:p>
            <a:pPr>
              <a:lnSpc>
                <a:spcPct val="150000"/>
              </a:lnSpc>
            </a:pPr>
            <a:r>
              <a:rPr lang="zh-CN" altLang="en-US" sz="2400" dirty="0" smtClean="0"/>
              <a:t>选择原因：</a:t>
            </a:r>
            <a:endParaRPr lang="en-US" altLang="zh-CN" sz="2400" dirty="0" smtClean="0"/>
          </a:p>
          <a:p>
            <a:pPr>
              <a:lnSpc>
                <a:spcPct val="150000"/>
              </a:lnSpc>
            </a:pPr>
            <a:r>
              <a:rPr lang="zh-CN" altLang="en-US" sz="2400" dirty="0" smtClean="0"/>
              <a:t>①</a:t>
            </a:r>
            <a:r>
              <a:rPr lang="en-US" altLang="zh-CN" sz="2400" dirty="0" smtClean="0"/>
              <a:t>Selenium</a:t>
            </a:r>
            <a:r>
              <a:rPr lang="zh-CN" altLang="en-US" sz="2400" dirty="0" smtClean="0"/>
              <a:t>是网页应用中较流行的测试框架。</a:t>
            </a:r>
            <a:endParaRPr lang="en-US" altLang="zh-CN" sz="2400" dirty="0" smtClean="0"/>
          </a:p>
          <a:p>
            <a:pPr>
              <a:lnSpc>
                <a:spcPct val="150000"/>
              </a:lnSpc>
            </a:pPr>
            <a:r>
              <a:rPr lang="zh-CN" altLang="en-US" sz="2400" dirty="0" smtClean="0"/>
              <a:t>②我</a:t>
            </a:r>
            <a:r>
              <a:rPr lang="en-US" altLang="zh-CN" sz="2400" dirty="0" smtClean="0"/>
              <a:t>…</a:t>
            </a:r>
            <a:r>
              <a:rPr lang="zh-CN" altLang="en-US" sz="2400" dirty="0" smtClean="0"/>
              <a:t>我比较菜</a:t>
            </a:r>
            <a:r>
              <a:rPr lang="en-US" altLang="zh-CN" sz="2400" dirty="0" smtClean="0"/>
              <a:t>…</a:t>
            </a:r>
            <a:r>
              <a:rPr lang="zh-CN" altLang="en-US" sz="2400" dirty="0" smtClean="0"/>
              <a:t>不太会</a:t>
            </a:r>
            <a:r>
              <a:rPr lang="en-US" altLang="zh-CN" sz="2400" dirty="0" smtClean="0"/>
              <a:t>Java…</a:t>
            </a:r>
            <a:r>
              <a:rPr lang="zh-CN" altLang="en-US" sz="2400" dirty="0" smtClean="0"/>
              <a:t> </a:t>
            </a:r>
            <a:r>
              <a:rPr lang="en-US" altLang="zh-CN" sz="2400" dirty="0" smtClean="0"/>
              <a:t>(</a:t>
            </a:r>
            <a:r>
              <a:rPr lang="en-US" altLang="zh-CN" sz="2400" dirty="0" err="1" smtClean="0"/>
              <a:t>ಥ﹏ಥ</a:t>
            </a:r>
            <a:r>
              <a:rPr lang="en-US" altLang="zh-CN" sz="2400" dirty="0" smtClean="0"/>
              <a:t>)</a:t>
            </a:r>
          </a:p>
          <a:p>
            <a:pPr>
              <a:lnSpc>
                <a:spcPct val="150000"/>
              </a:lnSpc>
            </a:pPr>
            <a:r>
              <a:rPr lang="zh-CN" altLang="en-US" sz="2400" dirty="0" smtClean="0"/>
              <a:t>③它不要钱。</a:t>
            </a:r>
            <a:r>
              <a:rPr lang="en-US" altLang="zh-CN" sz="2400" dirty="0" smtClean="0"/>
              <a:t>(*^▽^*)</a:t>
            </a:r>
          </a:p>
        </p:txBody>
      </p:sp>
      <p:sp>
        <p:nvSpPr>
          <p:cNvPr id="28" name="文本框 27"/>
          <p:cNvSpPr txBox="1"/>
          <p:nvPr/>
        </p:nvSpPr>
        <p:spPr>
          <a:xfrm>
            <a:off x="6720920" y="6314484"/>
            <a:ext cx="7037283" cy="369332"/>
          </a:xfrm>
          <a:prstGeom prst="rect">
            <a:avLst/>
          </a:prstGeom>
          <a:noFill/>
        </p:spPr>
        <p:txBody>
          <a:bodyPr wrap="square" rtlCol="0">
            <a:spAutoFit/>
          </a:bodyPr>
          <a:lstStyle/>
          <a:p>
            <a:r>
              <a:rPr lang="zh-CN" altLang="en-US" dirty="0" smtClean="0"/>
              <a:t>主流的测试框架各方面信息对比</a:t>
            </a:r>
            <a:endParaRPr lang="zh-CN" altLang="en-US" dirty="0"/>
          </a:p>
        </p:txBody>
      </p:sp>
    </p:spTree>
    <p:extLst>
      <p:ext uri="{BB962C8B-B14F-4D97-AF65-F5344CB8AC3E}">
        <p14:creationId xmlns:p14="http://schemas.microsoft.com/office/powerpoint/2010/main" val="1247205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2708" y="1299851"/>
            <a:ext cx="11338560" cy="646331"/>
          </a:xfrm>
          <a:prstGeom prst="rect">
            <a:avLst/>
          </a:prstGeom>
          <a:noFill/>
        </p:spPr>
        <p:txBody>
          <a:bodyPr wrap="square" rtlCol="0">
            <a:spAutoFit/>
          </a:bodyPr>
          <a:lstStyle/>
          <a:p>
            <a:pPr>
              <a:lnSpc>
                <a:spcPct val="150000"/>
              </a:lnSpc>
            </a:pPr>
            <a:r>
              <a:rPr lang="zh-CN" altLang="en-US" sz="2400" b="1" dirty="0" smtClean="0"/>
              <a:t>测试代码示例</a:t>
            </a:r>
            <a:r>
              <a:rPr lang="en-US" altLang="zh-CN" sz="2400" b="1" dirty="0" smtClean="0"/>
              <a:t>——</a:t>
            </a:r>
            <a:r>
              <a:rPr lang="zh-CN" altLang="en-US" sz="2400" b="1" dirty="0" smtClean="0"/>
              <a:t>基本测试语句（直接搜索）</a:t>
            </a:r>
            <a:endParaRPr lang="en-US" altLang="zh-CN" sz="2400" dirty="0"/>
          </a:p>
        </p:txBody>
      </p:sp>
      <p:pic>
        <p:nvPicPr>
          <p:cNvPr id="6" name="图片 5"/>
          <p:cNvPicPr>
            <a:picLocks noChangeAspect="1"/>
          </p:cNvPicPr>
          <p:nvPr/>
        </p:nvPicPr>
        <p:blipFill>
          <a:blip r:embed="rId2"/>
          <a:stretch>
            <a:fillRect/>
          </a:stretch>
        </p:blipFill>
        <p:spPr>
          <a:xfrm>
            <a:off x="1456446" y="2147870"/>
            <a:ext cx="9755505" cy="2489336"/>
          </a:xfrm>
          <a:prstGeom prst="rect">
            <a:avLst/>
          </a:prstGeom>
        </p:spPr>
      </p:pic>
      <p:sp>
        <p:nvSpPr>
          <p:cNvPr id="7" name="矩形标注 6"/>
          <p:cNvSpPr/>
          <p:nvPr/>
        </p:nvSpPr>
        <p:spPr>
          <a:xfrm>
            <a:off x="6231988" y="4838894"/>
            <a:ext cx="8145193" cy="1702583"/>
          </a:xfrm>
          <a:prstGeom prst="wedgeRectCallout">
            <a:avLst>
              <a:gd name="adj1" fmla="val -31809"/>
              <a:gd name="adj2" fmla="val -111895"/>
            </a:avLst>
          </a:prstGeom>
          <a:blipFill dpi="0" rotWithShape="1">
            <a:blip r:embed="rId3">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7234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13235" y="260350"/>
            <a:ext cx="921600" cy="921600"/>
            <a:chOff x="4056364" y="1384713"/>
            <a:chExt cx="4088570" cy="4088570"/>
          </a:xfrm>
        </p:grpSpPr>
        <p:sp>
          <p:nvSpPr>
            <p:cNvPr id="13" name="椭圆 12"/>
            <p:cNvSpPr/>
            <p:nvPr/>
          </p:nvSpPr>
          <p:spPr>
            <a:xfrm>
              <a:off x="4500033" y="1833033"/>
              <a:ext cx="3191933" cy="3191933"/>
            </a:xfrm>
            <a:prstGeom prst="ellipse">
              <a:avLst/>
            </a:prstGeom>
            <a:solidFill>
              <a:srgbClr val="124C5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同心圆 1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2954655"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圆角矩形 1"/>
          <p:cNvSpPr/>
          <p:nvPr/>
        </p:nvSpPr>
        <p:spPr>
          <a:xfrm>
            <a:off x="263525" y="1901072"/>
            <a:ext cx="11628438" cy="4237261"/>
          </a:xfrm>
          <a:prstGeom prst="roundRect">
            <a:avLst>
              <a:gd name="adj" fmla="val 9074"/>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63525" y="1883804"/>
            <a:ext cx="11642926" cy="288202"/>
          </a:xfrm>
          <a:prstGeom prst="rect">
            <a:avLst/>
          </a:prstGeom>
          <a:solidFill>
            <a:srgbClr val="DB705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2353733" y="1407334"/>
            <a:ext cx="0" cy="942472"/>
          </a:xfrm>
          <a:prstGeom prst="line">
            <a:avLst/>
          </a:prstGeom>
          <a:ln w="38100">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897533" y="1407334"/>
            <a:ext cx="0" cy="942472"/>
          </a:xfrm>
          <a:prstGeom prst="line">
            <a:avLst/>
          </a:prstGeom>
          <a:ln w="38100">
            <a:solidFill>
              <a:schemeClr val="tx1">
                <a:lumMod val="65000"/>
                <a:lumOff val="35000"/>
              </a:schemeClr>
            </a:solidFill>
            <a:tailEnd type="oval" w="lg" len="lg"/>
          </a:ln>
        </p:spPr>
        <p:style>
          <a:lnRef idx="1">
            <a:schemeClr val="accent1"/>
          </a:lnRef>
          <a:fillRef idx="0">
            <a:schemeClr val="accent1"/>
          </a:fillRef>
          <a:effectRef idx="0">
            <a:schemeClr val="accent1"/>
          </a:effectRef>
          <a:fontRef idx="minor">
            <a:schemeClr val="tx1"/>
          </a:fontRef>
        </p:style>
      </p:cxnSp>
      <p:sp useBgFill="1">
        <p:nvSpPr>
          <p:cNvPr id="6" name="矩形 5"/>
          <p:cNvSpPr/>
          <p:nvPr/>
        </p:nvSpPr>
        <p:spPr>
          <a:xfrm>
            <a:off x="0" y="1283006"/>
            <a:ext cx="12268200" cy="248656"/>
          </a:xfrm>
          <a:prstGeom prst="rect">
            <a:avLst/>
          </a:prstGeom>
          <a:ln>
            <a:noFill/>
          </a:ln>
          <a:effectLst>
            <a:outerShdw blurRad="50800" dist="38100" dir="5400000" sx="96000" sy="9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0800000">
            <a:off x="1597652" y="3004772"/>
            <a:ext cx="1517435" cy="1517436"/>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8"/>
          <p:cNvSpPr>
            <a:spLocks noChangeAspect="1" noEditPoints="1"/>
          </p:cNvSpPr>
          <p:nvPr/>
        </p:nvSpPr>
        <p:spPr bwMode="auto">
          <a:xfrm>
            <a:off x="2055607" y="3370519"/>
            <a:ext cx="596251" cy="720000"/>
          </a:xfrm>
          <a:custGeom>
            <a:avLst/>
            <a:gdLst>
              <a:gd name="T0" fmla="*/ 37 w 106"/>
              <a:gd name="T1" fmla="*/ 98 h 128"/>
              <a:gd name="T2" fmla="*/ 38 w 106"/>
              <a:gd name="T3" fmla="*/ 101 h 128"/>
              <a:gd name="T4" fmla="*/ 42 w 106"/>
              <a:gd name="T5" fmla="*/ 103 h 128"/>
              <a:gd name="T6" fmla="*/ 50 w 106"/>
              <a:gd name="T7" fmla="*/ 106 h 128"/>
              <a:gd name="T8" fmla="*/ 60 w 106"/>
              <a:gd name="T9" fmla="*/ 106 h 128"/>
              <a:gd name="T10" fmla="*/ 68 w 106"/>
              <a:gd name="T11" fmla="*/ 102 h 128"/>
              <a:gd name="T12" fmla="*/ 72 w 106"/>
              <a:gd name="T13" fmla="*/ 99 h 128"/>
              <a:gd name="T14" fmla="*/ 73 w 106"/>
              <a:gd name="T15" fmla="*/ 97 h 128"/>
              <a:gd name="T16" fmla="*/ 47 w 106"/>
              <a:gd name="T17" fmla="*/ 99 h 128"/>
              <a:gd name="T18" fmla="*/ 37 w 106"/>
              <a:gd name="T19" fmla="*/ 97 h 128"/>
              <a:gd name="T20" fmla="*/ 69 w 106"/>
              <a:gd name="T21" fmla="*/ 2 h 128"/>
              <a:gd name="T22" fmla="*/ 76 w 106"/>
              <a:gd name="T23" fmla="*/ 13 h 128"/>
              <a:gd name="T24" fmla="*/ 76 w 106"/>
              <a:gd name="T25" fmla="*/ 23 h 128"/>
              <a:gd name="T26" fmla="*/ 73 w 106"/>
              <a:gd name="T27" fmla="*/ 27 h 128"/>
              <a:gd name="T28" fmla="*/ 69 w 106"/>
              <a:gd name="T29" fmla="*/ 29 h 128"/>
              <a:gd name="T30" fmla="*/ 67 w 106"/>
              <a:gd name="T31" fmla="*/ 26 h 128"/>
              <a:gd name="T32" fmla="*/ 64 w 106"/>
              <a:gd name="T33" fmla="*/ 23 h 128"/>
              <a:gd name="T34" fmla="*/ 55 w 106"/>
              <a:gd name="T35" fmla="*/ 29 h 128"/>
              <a:gd name="T36" fmla="*/ 43 w 106"/>
              <a:gd name="T37" fmla="*/ 27 h 128"/>
              <a:gd name="T38" fmla="*/ 37 w 106"/>
              <a:gd name="T39" fmla="*/ 30 h 128"/>
              <a:gd name="T40" fmla="*/ 38 w 106"/>
              <a:gd name="T41" fmla="*/ 47 h 128"/>
              <a:gd name="T42" fmla="*/ 42 w 106"/>
              <a:gd name="T43" fmla="*/ 65 h 128"/>
              <a:gd name="T44" fmla="*/ 49 w 106"/>
              <a:gd name="T45" fmla="*/ 60 h 128"/>
              <a:gd name="T46" fmla="*/ 64 w 106"/>
              <a:gd name="T47" fmla="*/ 56 h 128"/>
              <a:gd name="T48" fmla="*/ 83 w 106"/>
              <a:gd name="T49" fmla="*/ 68 h 128"/>
              <a:gd name="T50" fmla="*/ 97 w 106"/>
              <a:gd name="T51" fmla="*/ 59 h 128"/>
              <a:gd name="T52" fmla="*/ 106 w 106"/>
              <a:gd name="T53" fmla="*/ 56 h 128"/>
              <a:gd name="T54" fmla="*/ 102 w 106"/>
              <a:gd name="T55" fmla="*/ 127 h 128"/>
              <a:gd name="T56" fmla="*/ 88 w 106"/>
              <a:gd name="T57" fmla="*/ 118 h 128"/>
              <a:gd name="T58" fmla="*/ 63 w 106"/>
              <a:gd name="T59" fmla="*/ 114 h 128"/>
              <a:gd name="T60" fmla="*/ 35 w 106"/>
              <a:gd name="T61" fmla="*/ 114 h 128"/>
              <a:gd name="T62" fmla="*/ 17 w 106"/>
              <a:gd name="T63" fmla="*/ 107 h 128"/>
              <a:gd name="T64" fmla="*/ 12 w 106"/>
              <a:gd name="T65" fmla="*/ 102 h 128"/>
              <a:gd name="T66" fmla="*/ 9 w 106"/>
              <a:gd name="T67" fmla="*/ 102 h 128"/>
              <a:gd name="T68" fmla="*/ 5 w 106"/>
              <a:gd name="T69" fmla="*/ 101 h 128"/>
              <a:gd name="T70" fmla="*/ 1 w 106"/>
              <a:gd name="T71" fmla="*/ 97 h 128"/>
              <a:gd name="T72" fmla="*/ 0 w 106"/>
              <a:gd name="T73" fmla="*/ 91 h 128"/>
              <a:gd name="T74" fmla="*/ 1 w 106"/>
              <a:gd name="T75" fmla="*/ 84 h 128"/>
              <a:gd name="T76" fmla="*/ 3 w 106"/>
              <a:gd name="T77" fmla="*/ 59 h 128"/>
              <a:gd name="T78" fmla="*/ 11 w 106"/>
              <a:gd name="T79" fmla="*/ 38 h 128"/>
              <a:gd name="T80" fmla="*/ 16 w 106"/>
              <a:gd name="T81" fmla="*/ 30 h 128"/>
              <a:gd name="T82" fmla="*/ 14 w 106"/>
              <a:gd name="T83" fmla="*/ 25 h 128"/>
              <a:gd name="T84" fmla="*/ 20 w 106"/>
              <a:gd name="T85" fmla="*/ 13 h 128"/>
              <a:gd name="T86" fmla="*/ 39 w 106"/>
              <a:gd name="T87" fmla="*/ 5 h 128"/>
              <a:gd name="T88" fmla="*/ 63 w 106"/>
              <a:gd name="T8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28">
                <a:moveTo>
                  <a:pt x="37" y="97"/>
                </a:moveTo>
                <a:lnTo>
                  <a:pt x="37" y="98"/>
                </a:lnTo>
                <a:lnTo>
                  <a:pt x="38" y="98"/>
                </a:lnTo>
                <a:lnTo>
                  <a:pt x="38" y="101"/>
                </a:lnTo>
                <a:lnTo>
                  <a:pt x="41" y="102"/>
                </a:lnTo>
                <a:lnTo>
                  <a:pt x="42" y="103"/>
                </a:lnTo>
                <a:lnTo>
                  <a:pt x="46" y="104"/>
                </a:lnTo>
                <a:lnTo>
                  <a:pt x="50" y="106"/>
                </a:lnTo>
                <a:lnTo>
                  <a:pt x="55" y="106"/>
                </a:lnTo>
                <a:lnTo>
                  <a:pt x="60" y="106"/>
                </a:lnTo>
                <a:lnTo>
                  <a:pt x="66" y="104"/>
                </a:lnTo>
                <a:lnTo>
                  <a:pt x="68" y="102"/>
                </a:lnTo>
                <a:lnTo>
                  <a:pt x="71" y="101"/>
                </a:lnTo>
                <a:lnTo>
                  <a:pt x="72" y="99"/>
                </a:lnTo>
                <a:lnTo>
                  <a:pt x="73" y="98"/>
                </a:lnTo>
                <a:lnTo>
                  <a:pt x="73" y="97"/>
                </a:lnTo>
                <a:lnTo>
                  <a:pt x="59" y="99"/>
                </a:lnTo>
                <a:lnTo>
                  <a:pt x="47" y="99"/>
                </a:lnTo>
                <a:lnTo>
                  <a:pt x="39" y="98"/>
                </a:lnTo>
                <a:lnTo>
                  <a:pt x="37" y="97"/>
                </a:lnTo>
                <a:close/>
                <a:moveTo>
                  <a:pt x="63" y="0"/>
                </a:moveTo>
                <a:lnTo>
                  <a:pt x="69" y="2"/>
                </a:lnTo>
                <a:lnTo>
                  <a:pt x="73" y="8"/>
                </a:lnTo>
                <a:lnTo>
                  <a:pt x="76" y="13"/>
                </a:lnTo>
                <a:lnTo>
                  <a:pt x="76" y="18"/>
                </a:lnTo>
                <a:lnTo>
                  <a:pt x="76" y="23"/>
                </a:lnTo>
                <a:lnTo>
                  <a:pt x="76" y="25"/>
                </a:lnTo>
                <a:lnTo>
                  <a:pt x="73" y="27"/>
                </a:lnTo>
                <a:lnTo>
                  <a:pt x="72" y="29"/>
                </a:lnTo>
                <a:lnTo>
                  <a:pt x="69" y="29"/>
                </a:lnTo>
                <a:lnTo>
                  <a:pt x="68" y="27"/>
                </a:lnTo>
                <a:lnTo>
                  <a:pt x="67" y="26"/>
                </a:lnTo>
                <a:lnTo>
                  <a:pt x="66" y="25"/>
                </a:lnTo>
                <a:lnTo>
                  <a:pt x="64" y="23"/>
                </a:lnTo>
                <a:lnTo>
                  <a:pt x="63" y="25"/>
                </a:lnTo>
                <a:lnTo>
                  <a:pt x="55" y="29"/>
                </a:lnTo>
                <a:lnTo>
                  <a:pt x="49" y="29"/>
                </a:lnTo>
                <a:lnTo>
                  <a:pt x="43" y="27"/>
                </a:lnTo>
                <a:lnTo>
                  <a:pt x="42" y="25"/>
                </a:lnTo>
                <a:lnTo>
                  <a:pt x="37" y="30"/>
                </a:lnTo>
                <a:lnTo>
                  <a:pt x="37" y="38"/>
                </a:lnTo>
                <a:lnTo>
                  <a:pt x="38" y="47"/>
                </a:lnTo>
                <a:lnTo>
                  <a:pt x="41" y="56"/>
                </a:lnTo>
                <a:lnTo>
                  <a:pt x="42" y="65"/>
                </a:lnTo>
                <a:lnTo>
                  <a:pt x="45" y="63"/>
                </a:lnTo>
                <a:lnTo>
                  <a:pt x="49" y="60"/>
                </a:lnTo>
                <a:lnTo>
                  <a:pt x="56" y="57"/>
                </a:lnTo>
                <a:lnTo>
                  <a:pt x="64" y="56"/>
                </a:lnTo>
                <a:lnTo>
                  <a:pt x="73" y="59"/>
                </a:lnTo>
                <a:lnTo>
                  <a:pt x="83" y="68"/>
                </a:lnTo>
                <a:lnTo>
                  <a:pt x="89" y="61"/>
                </a:lnTo>
                <a:lnTo>
                  <a:pt x="97" y="59"/>
                </a:lnTo>
                <a:lnTo>
                  <a:pt x="104" y="56"/>
                </a:lnTo>
                <a:lnTo>
                  <a:pt x="106" y="56"/>
                </a:lnTo>
                <a:lnTo>
                  <a:pt x="106" y="128"/>
                </a:lnTo>
                <a:lnTo>
                  <a:pt x="102" y="127"/>
                </a:lnTo>
                <a:lnTo>
                  <a:pt x="96" y="124"/>
                </a:lnTo>
                <a:lnTo>
                  <a:pt x="88" y="118"/>
                </a:lnTo>
                <a:lnTo>
                  <a:pt x="81" y="107"/>
                </a:lnTo>
                <a:lnTo>
                  <a:pt x="63" y="114"/>
                </a:lnTo>
                <a:lnTo>
                  <a:pt x="47" y="115"/>
                </a:lnTo>
                <a:lnTo>
                  <a:pt x="35" y="114"/>
                </a:lnTo>
                <a:lnTo>
                  <a:pt x="25" y="111"/>
                </a:lnTo>
                <a:lnTo>
                  <a:pt x="17" y="107"/>
                </a:lnTo>
                <a:lnTo>
                  <a:pt x="13" y="103"/>
                </a:lnTo>
                <a:lnTo>
                  <a:pt x="12" y="102"/>
                </a:lnTo>
                <a:lnTo>
                  <a:pt x="12" y="102"/>
                </a:lnTo>
                <a:lnTo>
                  <a:pt x="9" y="102"/>
                </a:lnTo>
                <a:lnTo>
                  <a:pt x="8" y="102"/>
                </a:lnTo>
                <a:lnTo>
                  <a:pt x="5" y="101"/>
                </a:lnTo>
                <a:lnTo>
                  <a:pt x="4" y="99"/>
                </a:lnTo>
                <a:lnTo>
                  <a:pt x="1" y="97"/>
                </a:lnTo>
                <a:lnTo>
                  <a:pt x="0" y="94"/>
                </a:lnTo>
                <a:lnTo>
                  <a:pt x="0" y="91"/>
                </a:lnTo>
                <a:lnTo>
                  <a:pt x="0" y="87"/>
                </a:lnTo>
                <a:lnTo>
                  <a:pt x="1" y="84"/>
                </a:lnTo>
                <a:lnTo>
                  <a:pt x="0" y="70"/>
                </a:lnTo>
                <a:lnTo>
                  <a:pt x="3" y="59"/>
                </a:lnTo>
                <a:lnTo>
                  <a:pt x="5" y="47"/>
                </a:lnTo>
                <a:lnTo>
                  <a:pt x="11" y="38"/>
                </a:lnTo>
                <a:lnTo>
                  <a:pt x="13" y="32"/>
                </a:lnTo>
                <a:lnTo>
                  <a:pt x="16" y="30"/>
                </a:lnTo>
                <a:lnTo>
                  <a:pt x="14" y="29"/>
                </a:lnTo>
                <a:lnTo>
                  <a:pt x="14" y="25"/>
                </a:lnTo>
                <a:lnTo>
                  <a:pt x="17" y="19"/>
                </a:lnTo>
                <a:lnTo>
                  <a:pt x="20" y="13"/>
                </a:lnTo>
                <a:lnTo>
                  <a:pt x="28" y="9"/>
                </a:lnTo>
                <a:lnTo>
                  <a:pt x="39" y="5"/>
                </a:lnTo>
                <a:lnTo>
                  <a:pt x="54" y="1"/>
                </a:lnTo>
                <a:lnTo>
                  <a:pt x="63" y="0"/>
                </a:lnTo>
                <a:close/>
              </a:path>
            </a:pathLst>
          </a:custGeom>
          <a:solidFill>
            <a:srgbClr val="124C50"/>
          </a:solidFill>
          <a:ln w="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3200"/>
          </a:p>
        </p:txBody>
      </p:sp>
      <p:sp>
        <p:nvSpPr>
          <p:cNvPr id="30" name="椭圆 29"/>
          <p:cNvSpPr/>
          <p:nvPr/>
        </p:nvSpPr>
        <p:spPr>
          <a:xfrm rot="10800000">
            <a:off x="5337282" y="3004772"/>
            <a:ext cx="1517435" cy="1517436"/>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0800000">
            <a:off x="9076912" y="3004772"/>
            <a:ext cx="1517435" cy="1517436"/>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9"/>
          <p:cNvSpPr>
            <a:spLocks noChangeAspect="1" noEditPoints="1"/>
          </p:cNvSpPr>
          <p:nvPr/>
        </p:nvSpPr>
        <p:spPr bwMode="auto">
          <a:xfrm>
            <a:off x="9525919" y="3370519"/>
            <a:ext cx="743227" cy="720000"/>
          </a:xfrm>
          <a:custGeom>
            <a:avLst/>
            <a:gdLst>
              <a:gd name="T0" fmla="*/ 38 w 128"/>
              <a:gd name="T1" fmla="*/ 16 h 124"/>
              <a:gd name="T2" fmla="*/ 31 w 128"/>
              <a:gd name="T3" fmla="*/ 20 h 124"/>
              <a:gd name="T4" fmla="*/ 27 w 128"/>
              <a:gd name="T5" fmla="*/ 25 h 124"/>
              <a:gd name="T6" fmla="*/ 31 w 128"/>
              <a:gd name="T7" fmla="*/ 30 h 124"/>
              <a:gd name="T8" fmla="*/ 38 w 128"/>
              <a:gd name="T9" fmla="*/ 33 h 124"/>
              <a:gd name="T10" fmla="*/ 47 w 128"/>
              <a:gd name="T11" fmla="*/ 33 h 124"/>
              <a:gd name="T12" fmla="*/ 55 w 128"/>
              <a:gd name="T13" fmla="*/ 30 h 124"/>
              <a:gd name="T14" fmla="*/ 57 w 128"/>
              <a:gd name="T15" fmla="*/ 25 h 124"/>
              <a:gd name="T16" fmla="*/ 55 w 128"/>
              <a:gd name="T17" fmla="*/ 20 h 124"/>
              <a:gd name="T18" fmla="*/ 47 w 128"/>
              <a:gd name="T19" fmla="*/ 16 h 124"/>
              <a:gd name="T20" fmla="*/ 43 w 128"/>
              <a:gd name="T21" fmla="*/ 0 h 124"/>
              <a:gd name="T22" fmla="*/ 70 w 128"/>
              <a:gd name="T23" fmla="*/ 7 h 124"/>
              <a:gd name="T24" fmla="*/ 84 w 128"/>
              <a:gd name="T25" fmla="*/ 24 h 124"/>
              <a:gd name="T26" fmla="*/ 84 w 128"/>
              <a:gd name="T27" fmla="*/ 24 h 124"/>
              <a:gd name="T28" fmla="*/ 84 w 128"/>
              <a:gd name="T29" fmla="*/ 25 h 124"/>
              <a:gd name="T30" fmla="*/ 128 w 128"/>
              <a:gd name="T31" fmla="*/ 42 h 124"/>
              <a:gd name="T32" fmla="*/ 42 w 128"/>
              <a:gd name="T33" fmla="*/ 124 h 124"/>
              <a:gd name="T34" fmla="*/ 26 w 128"/>
              <a:gd name="T35" fmla="*/ 122 h 124"/>
              <a:gd name="T36" fmla="*/ 6 w 128"/>
              <a:gd name="T37" fmla="*/ 109 h 124"/>
              <a:gd name="T38" fmla="*/ 1 w 128"/>
              <a:gd name="T39" fmla="*/ 94 h 124"/>
              <a:gd name="T40" fmla="*/ 0 w 128"/>
              <a:gd name="T41" fmla="*/ 88 h 124"/>
              <a:gd name="T42" fmla="*/ 8 w 128"/>
              <a:gd name="T43" fmla="*/ 49 h 124"/>
              <a:gd name="T44" fmla="*/ 9 w 128"/>
              <a:gd name="T45" fmla="*/ 90 h 124"/>
              <a:gd name="T46" fmla="*/ 14 w 128"/>
              <a:gd name="T47" fmla="*/ 105 h 124"/>
              <a:gd name="T48" fmla="*/ 23 w 128"/>
              <a:gd name="T49" fmla="*/ 90 h 124"/>
              <a:gd name="T50" fmla="*/ 29 w 128"/>
              <a:gd name="T51" fmla="*/ 114 h 124"/>
              <a:gd name="T52" fmla="*/ 39 w 128"/>
              <a:gd name="T53" fmla="*/ 117 h 124"/>
              <a:gd name="T54" fmla="*/ 44 w 128"/>
              <a:gd name="T55" fmla="*/ 90 h 124"/>
              <a:gd name="T56" fmla="*/ 57 w 128"/>
              <a:gd name="T57" fmla="*/ 117 h 124"/>
              <a:gd name="T58" fmla="*/ 59 w 128"/>
              <a:gd name="T59" fmla="*/ 75 h 124"/>
              <a:gd name="T60" fmla="*/ 63 w 128"/>
              <a:gd name="T61" fmla="*/ 72 h 124"/>
              <a:gd name="T62" fmla="*/ 67 w 128"/>
              <a:gd name="T63" fmla="*/ 75 h 124"/>
              <a:gd name="T64" fmla="*/ 68 w 128"/>
              <a:gd name="T65" fmla="*/ 117 h 124"/>
              <a:gd name="T66" fmla="*/ 81 w 128"/>
              <a:gd name="T67" fmla="*/ 90 h 124"/>
              <a:gd name="T68" fmla="*/ 86 w 128"/>
              <a:gd name="T69" fmla="*/ 117 h 124"/>
              <a:gd name="T70" fmla="*/ 99 w 128"/>
              <a:gd name="T71" fmla="*/ 90 h 124"/>
              <a:gd name="T72" fmla="*/ 104 w 128"/>
              <a:gd name="T73" fmla="*/ 117 h 124"/>
              <a:gd name="T74" fmla="*/ 120 w 128"/>
              <a:gd name="T75" fmla="*/ 50 h 124"/>
              <a:gd name="T76" fmla="*/ 42 w 128"/>
              <a:gd name="T77" fmla="*/ 50 h 124"/>
              <a:gd name="T78" fmla="*/ 13 w 128"/>
              <a:gd name="T79" fmla="*/ 42 h 124"/>
              <a:gd name="T80" fmla="*/ 1 w 128"/>
              <a:gd name="T81" fmla="*/ 25 h 124"/>
              <a:gd name="T82" fmla="*/ 13 w 128"/>
              <a:gd name="T83" fmla="*/ 7 h 124"/>
              <a:gd name="T84" fmla="*/ 43 w 128"/>
              <a:gd name="T8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4">
                <a:moveTo>
                  <a:pt x="43" y="16"/>
                </a:moveTo>
                <a:lnTo>
                  <a:pt x="38" y="16"/>
                </a:lnTo>
                <a:lnTo>
                  <a:pt x="34" y="17"/>
                </a:lnTo>
                <a:lnTo>
                  <a:pt x="31" y="20"/>
                </a:lnTo>
                <a:lnTo>
                  <a:pt x="29" y="22"/>
                </a:lnTo>
                <a:lnTo>
                  <a:pt x="27" y="25"/>
                </a:lnTo>
                <a:lnTo>
                  <a:pt x="29" y="28"/>
                </a:lnTo>
                <a:lnTo>
                  <a:pt x="31" y="30"/>
                </a:lnTo>
                <a:lnTo>
                  <a:pt x="34" y="32"/>
                </a:lnTo>
                <a:lnTo>
                  <a:pt x="38" y="33"/>
                </a:lnTo>
                <a:lnTo>
                  <a:pt x="43" y="33"/>
                </a:lnTo>
                <a:lnTo>
                  <a:pt x="47" y="33"/>
                </a:lnTo>
                <a:lnTo>
                  <a:pt x="51" y="32"/>
                </a:lnTo>
                <a:lnTo>
                  <a:pt x="55" y="30"/>
                </a:lnTo>
                <a:lnTo>
                  <a:pt x="56" y="28"/>
                </a:lnTo>
                <a:lnTo>
                  <a:pt x="57" y="25"/>
                </a:lnTo>
                <a:lnTo>
                  <a:pt x="56" y="22"/>
                </a:lnTo>
                <a:lnTo>
                  <a:pt x="55" y="20"/>
                </a:lnTo>
                <a:lnTo>
                  <a:pt x="51" y="17"/>
                </a:lnTo>
                <a:lnTo>
                  <a:pt x="47" y="16"/>
                </a:lnTo>
                <a:lnTo>
                  <a:pt x="43" y="16"/>
                </a:lnTo>
                <a:close/>
                <a:moveTo>
                  <a:pt x="43" y="0"/>
                </a:moveTo>
                <a:lnTo>
                  <a:pt x="59" y="1"/>
                </a:lnTo>
                <a:lnTo>
                  <a:pt x="70" y="7"/>
                </a:lnTo>
                <a:lnTo>
                  <a:pt x="80" y="15"/>
                </a:lnTo>
                <a:lnTo>
                  <a:pt x="84" y="24"/>
                </a:lnTo>
                <a:lnTo>
                  <a:pt x="84" y="24"/>
                </a:lnTo>
                <a:lnTo>
                  <a:pt x="84" y="24"/>
                </a:lnTo>
                <a:lnTo>
                  <a:pt x="84" y="25"/>
                </a:lnTo>
                <a:lnTo>
                  <a:pt x="84" y="25"/>
                </a:lnTo>
                <a:lnTo>
                  <a:pt x="84" y="42"/>
                </a:lnTo>
                <a:lnTo>
                  <a:pt x="128" y="42"/>
                </a:lnTo>
                <a:lnTo>
                  <a:pt x="128" y="124"/>
                </a:lnTo>
                <a:lnTo>
                  <a:pt x="42" y="124"/>
                </a:lnTo>
                <a:lnTo>
                  <a:pt x="42" y="124"/>
                </a:lnTo>
                <a:lnTo>
                  <a:pt x="26" y="122"/>
                </a:lnTo>
                <a:lnTo>
                  <a:pt x="14" y="117"/>
                </a:lnTo>
                <a:lnTo>
                  <a:pt x="6" y="109"/>
                </a:lnTo>
                <a:lnTo>
                  <a:pt x="2" y="101"/>
                </a:lnTo>
                <a:lnTo>
                  <a:pt x="1" y="94"/>
                </a:lnTo>
                <a:lnTo>
                  <a:pt x="0" y="89"/>
                </a:lnTo>
                <a:lnTo>
                  <a:pt x="0" y="88"/>
                </a:lnTo>
                <a:lnTo>
                  <a:pt x="0" y="42"/>
                </a:lnTo>
                <a:lnTo>
                  <a:pt x="8" y="49"/>
                </a:lnTo>
                <a:lnTo>
                  <a:pt x="8" y="88"/>
                </a:lnTo>
                <a:lnTo>
                  <a:pt x="9" y="90"/>
                </a:lnTo>
                <a:lnTo>
                  <a:pt x="10" y="97"/>
                </a:lnTo>
                <a:lnTo>
                  <a:pt x="14" y="105"/>
                </a:lnTo>
                <a:lnTo>
                  <a:pt x="23" y="113"/>
                </a:lnTo>
                <a:lnTo>
                  <a:pt x="23" y="90"/>
                </a:lnTo>
                <a:lnTo>
                  <a:pt x="29" y="90"/>
                </a:lnTo>
                <a:lnTo>
                  <a:pt x="29" y="114"/>
                </a:lnTo>
                <a:lnTo>
                  <a:pt x="34" y="115"/>
                </a:lnTo>
                <a:lnTo>
                  <a:pt x="39" y="117"/>
                </a:lnTo>
                <a:lnTo>
                  <a:pt x="39" y="90"/>
                </a:lnTo>
                <a:lnTo>
                  <a:pt x="44" y="90"/>
                </a:lnTo>
                <a:lnTo>
                  <a:pt x="44" y="117"/>
                </a:lnTo>
                <a:lnTo>
                  <a:pt x="57" y="117"/>
                </a:lnTo>
                <a:lnTo>
                  <a:pt x="57" y="77"/>
                </a:lnTo>
                <a:lnTo>
                  <a:pt x="59" y="75"/>
                </a:lnTo>
                <a:lnTo>
                  <a:pt x="60" y="73"/>
                </a:lnTo>
                <a:lnTo>
                  <a:pt x="63" y="72"/>
                </a:lnTo>
                <a:lnTo>
                  <a:pt x="65" y="73"/>
                </a:lnTo>
                <a:lnTo>
                  <a:pt x="67" y="75"/>
                </a:lnTo>
                <a:lnTo>
                  <a:pt x="68" y="77"/>
                </a:lnTo>
                <a:lnTo>
                  <a:pt x="68" y="117"/>
                </a:lnTo>
                <a:lnTo>
                  <a:pt x="81" y="117"/>
                </a:lnTo>
                <a:lnTo>
                  <a:pt x="81" y="90"/>
                </a:lnTo>
                <a:lnTo>
                  <a:pt x="86" y="90"/>
                </a:lnTo>
                <a:lnTo>
                  <a:pt x="86" y="117"/>
                </a:lnTo>
                <a:lnTo>
                  <a:pt x="99" y="117"/>
                </a:lnTo>
                <a:lnTo>
                  <a:pt x="99" y="90"/>
                </a:lnTo>
                <a:lnTo>
                  <a:pt x="104" y="90"/>
                </a:lnTo>
                <a:lnTo>
                  <a:pt x="104" y="117"/>
                </a:lnTo>
                <a:lnTo>
                  <a:pt x="120" y="117"/>
                </a:lnTo>
                <a:lnTo>
                  <a:pt x="120" y="50"/>
                </a:lnTo>
                <a:lnTo>
                  <a:pt x="42" y="50"/>
                </a:lnTo>
                <a:lnTo>
                  <a:pt x="42" y="50"/>
                </a:lnTo>
                <a:lnTo>
                  <a:pt x="26" y="47"/>
                </a:lnTo>
                <a:lnTo>
                  <a:pt x="13" y="42"/>
                </a:lnTo>
                <a:lnTo>
                  <a:pt x="4" y="34"/>
                </a:lnTo>
                <a:lnTo>
                  <a:pt x="1" y="25"/>
                </a:lnTo>
                <a:lnTo>
                  <a:pt x="4" y="15"/>
                </a:lnTo>
                <a:lnTo>
                  <a:pt x="13" y="7"/>
                </a:lnTo>
                <a:lnTo>
                  <a:pt x="26" y="1"/>
                </a:lnTo>
                <a:lnTo>
                  <a:pt x="43" y="0"/>
                </a:lnTo>
                <a:close/>
              </a:path>
            </a:pathLst>
          </a:custGeom>
          <a:solidFill>
            <a:srgbClr val="124C50"/>
          </a:solidFill>
          <a:ln w="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3200"/>
          </a:p>
        </p:txBody>
      </p:sp>
      <p:sp>
        <p:nvSpPr>
          <p:cNvPr id="21" name="Freeform 218"/>
          <p:cNvSpPr>
            <a:spLocks noChangeAspect="1" noEditPoints="1"/>
          </p:cNvSpPr>
          <p:nvPr/>
        </p:nvSpPr>
        <p:spPr bwMode="auto">
          <a:xfrm>
            <a:off x="5753560" y="3403489"/>
            <a:ext cx="684879" cy="72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124C50"/>
          </a:solidFill>
          <a:ln w="0">
            <a:noFill/>
            <a:prstDash val="solid"/>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3200"/>
          </a:p>
        </p:txBody>
      </p:sp>
      <p:sp>
        <p:nvSpPr>
          <p:cNvPr id="32" name="矩形 31"/>
          <p:cNvSpPr/>
          <p:nvPr/>
        </p:nvSpPr>
        <p:spPr>
          <a:xfrm>
            <a:off x="450374" y="4681101"/>
            <a:ext cx="3806717" cy="572464"/>
          </a:xfrm>
          <a:prstGeom prst="rect">
            <a:avLst/>
          </a:prstGeom>
        </p:spPr>
        <p:txBody>
          <a:bodyPr wrap="square">
            <a:spAutoFit/>
          </a:bodyPr>
          <a:lstStyle/>
          <a:p>
            <a:pPr algn="ctr">
              <a:lnSpc>
                <a:spcPct val="130000"/>
              </a:lnSpc>
            </a:pPr>
            <a:r>
              <a:rPr lang="zh-CN" altLang="en-US" sz="2400" b="1" dirty="0" smtClean="0">
                <a:solidFill>
                  <a:schemeClr val="tx1">
                    <a:lumMod val="85000"/>
                    <a:lumOff val="15000"/>
                  </a:schemeClr>
                </a:solidFill>
              </a:rPr>
              <a:t>中文词</a:t>
            </a:r>
            <a:endParaRPr lang="zh-CN" altLang="en-US" sz="2400" b="1" dirty="0">
              <a:solidFill>
                <a:schemeClr val="tx1">
                  <a:lumMod val="85000"/>
                  <a:lumOff val="15000"/>
                </a:schemeClr>
              </a:solidFill>
            </a:endParaRPr>
          </a:p>
        </p:txBody>
      </p:sp>
      <p:sp>
        <p:nvSpPr>
          <p:cNvPr id="33" name="矩形 32"/>
          <p:cNvSpPr/>
          <p:nvPr/>
        </p:nvSpPr>
        <p:spPr>
          <a:xfrm>
            <a:off x="4192641" y="4681101"/>
            <a:ext cx="3806717" cy="524439"/>
          </a:xfrm>
          <a:prstGeom prst="rect">
            <a:avLst/>
          </a:prstGeom>
        </p:spPr>
        <p:txBody>
          <a:bodyPr wrap="square">
            <a:spAutoFit/>
          </a:bodyPr>
          <a:lstStyle/>
          <a:p>
            <a:pPr algn="ctr">
              <a:lnSpc>
                <a:spcPct val="130000"/>
              </a:lnSpc>
            </a:pPr>
            <a:r>
              <a:rPr lang="zh-CN" altLang="en-US" sz="2400" b="1" dirty="0" smtClean="0">
                <a:solidFill>
                  <a:schemeClr val="tx1">
                    <a:lumMod val="85000"/>
                    <a:lumOff val="15000"/>
                  </a:schemeClr>
                </a:solidFill>
              </a:rPr>
              <a:t>英文词</a:t>
            </a:r>
            <a:endParaRPr lang="zh-CN" altLang="en-US" sz="2400" b="1" dirty="0">
              <a:solidFill>
                <a:schemeClr val="tx1">
                  <a:lumMod val="85000"/>
                  <a:lumOff val="15000"/>
                </a:schemeClr>
              </a:solidFill>
            </a:endParaRPr>
          </a:p>
        </p:txBody>
      </p:sp>
      <p:sp>
        <p:nvSpPr>
          <p:cNvPr id="37" name="矩形 36"/>
          <p:cNvSpPr/>
          <p:nvPr/>
        </p:nvSpPr>
        <p:spPr>
          <a:xfrm>
            <a:off x="7934908" y="4681101"/>
            <a:ext cx="3806717" cy="572464"/>
          </a:xfrm>
          <a:prstGeom prst="rect">
            <a:avLst/>
          </a:prstGeom>
        </p:spPr>
        <p:txBody>
          <a:bodyPr wrap="square">
            <a:spAutoFit/>
          </a:bodyPr>
          <a:lstStyle/>
          <a:p>
            <a:pPr algn="ctr">
              <a:lnSpc>
                <a:spcPct val="130000"/>
              </a:lnSpc>
            </a:pPr>
            <a:r>
              <a:rPr lang="zh-CN" altLang="en-US" sz="2400" b="1" dirty="0" smtClean="0">
                <a:solidFill>
                  <a:schemeClr val="tx1">
                    <a:lumMod val="85000"/>
                    <a:lumOff val="15000"/>
                  </a:schemeClr>
                </a:solidFill>
              </a:rPr>
              <a:t>特殊：如过长词或乱码</a:t>
            </a:r>
            <a:endParaRPr lang="zh-CN" altLang="en-US" sz="2400" b="1" dirty="0">
              <a:solidFill>
                <a:schemeClr val="tx1">
                  <a:lumMod val="85000"/>
                  <a:lumOff val="15000"/>
                </a:schemeClr>
              </a:solidFill>
            </a:endParaRPr>
          </a:p>
        </p:txBody>
      </p:sp>
      <p:grpSp>
        <p:nvGrpSpPr>
          <p:cNvPr id="23" name="组合 22"/>
          <p:cNvGrpSpPr/>
          <p:nvPr/>
        </p:nvGrpSpPr>
        <p:grpSpPr>
          <a:xfrm>
            <a:off x="315638" y="260350"/>
            <a:ext cx="919685" cy="919685"/>
            <a:chOff x="4056364" y="1384713"/>
            <a:chExt cx="4088570" cy="4088570"/>
          </a:xfrm>
        </p:grpSpPr>
        <p:sp>
          <p:nvSpPr>
            <p:cNvPr id="24" name="椭圆 23"/>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5" name="椭圆 24"/>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同心圆 25"/>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4707467" y="2200982"/>
            <a:ext cx="2354515" cy="646331"/>
          </a:xfrm>
          <a:prstGeom prst="rect">
            <a:avLst/>
          </a:prstGeom>
          <a:noFill/>
        </p:spPr>
        <p:txBody>
          <a:bodyPr wrap="square" rtlCol="0">
            <a:spAutoFit/>
          </a:bodyPr>
          <a:lstStyle/>
          <a:p>
            <a:pPr>
              <a:lnSpc>
                <a:spcPct val="150000"/>
              </a:lnSpc>
            </a:pPr>
            <a:r>
              <a:rPr lang="zh-CN" altLang="en-US" sz="2400" b="1" dirty="0" smtClean="0"/>
              <a:t>测试文本需全面</a:t>
            </a:r>
            <a:endParaRPr lang="en-US" altLang="zh-CN" sz="2400" dirty="0"/>
          </a:p>
        </p:txBody>
      </p:sp>
      <p:sp>
        <p:nvSpPr>
          <p:cNvPr id="28" name="文本框 27"/>
          <p:cNvSpPr txBox="1"/>
          <p:nvPr/>
        </p:nvSpPr>
        <p:spPr>
          <a:xfrm>
            <a:off x="1184678" y="5467550"/>
            <a:ext cx="10556947" cy="580095"/>
          </a:xfrm>
          <a:prstGeom prst="rect">
            <a:avLst/>
          </a:prstGeom>
          <a:noFill/>
        </p:spPr>
        <p:txBody>
          <a:bodyPr wrap="square" rtlCol="0">
            <a:spAutoFit/>
          </a:bodyPr>
          <a:lstStyle/>
          <a:p>
            <a:pPr>
              <a:lnSpc>
                <a:spcPct val="150000"/>
              </a:lnSpc>
            </a:pPr>
            <a:r>
              <a:rPr lang="zh-CN" altLang="en-US" sz="2400" dirty="0" smtClean="0"/>
              <a:t>将不同种类的词放在列表中，对每个列表元素循环调用前面的测试模块即可</a:t>
            </a:r>
            <a:endParaRPr lang="en-US" altLang="zh-CN" sz="2400" dirty="0"/>
          </a:p>
        </p:txBody>
      </p:sp>
    </p:spTree>
    <p:extLst>
      <p:ext uri="{BB962C8B-B14F-4D97-AF65-F5344CB8AC3E}">
        <p14:creationId xmlns:p14="http://schemas.microsoft.com/office/powerpoint/2010/main" val="1489150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2708" y="1299851"/>
            <a:ext cx="11338560" cy="580095"/>
          </a:xfrm>
          <a:prstGeom prst="rect">
            <a:avLst/>
          </a:prstGeom>
          <a:noFill/>
        </p:spPr>
        <p:txBody>
          <a:bodyPr wrap="square" rtlCol="0">
            <a:spAutoFit/>
          </a:bodyPr>
          <a:lstStyle/>
          <a:p>
            <a:pPr>
              <a:lnSpc>
                <a:spcPct val="150000"/>
              </a:lnSpc>
            </a:pPr>
            <a:r>
              <a:rPr lang="zh-CN" altLang="en-US" sz="2400" b="1" dirty="0" smtClean="0"/>
              <a:t>测试结果截图示例</a:t>
            </a:r>
            <a:endParaRPr lang="en-US" altLang="zh-CN" sz="2400"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90" y="241796"/>
            <a:ext cx="6909910" cy="3855917"/>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 y="2049768"/>
            <a:ext cx="7520669" cy="4196737"/>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822" y="3105455"/>
            <a:ext cx="6410178" cy="3577053"/>
          </a:xfrm>
          <a:prstGeom prst="rect">
            <a:avLst/>
          </a:prstGeom>
        </p:spPr>
      </p:pic>
    </p:spTree>
    <p:extLst>
      <p:ext uri="{BB962C8B-B14F-4D97-AF65-F5344CB8AC3E}">
        <p14:creationId xmlns:p14="http://schemas.microsoft.com/office/powerpoint/2010/main" val="3580211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2708" y="1299851"/>
            <a:ext cx="11338560" cy="579839"/>
          </a:xfrm>
          <a:prstGeom prst="rect">
            <a:avLst/>
          </a:prstGeom>
          <a:noFill/>
        </p:spPr>
        <p:txBody>
          <a:bodyPr wrap="square" rtlCol="0">
            <a:spAutoFit/>
          </a:bodyPr>
          <a:lstStyle/>
          <a:p>
            <a:pPr>
              <a:lnSpc>
                <a:spcPct val="150000"/>
              </a:lnSpc>
            </a:pPr>
            <a:r>
              <a:rPr lang="zh-CN" altLang="en-US" sz="2400" b="1" dirty="0" smtClean="0"/>
              <a:t>测试代码示例</a:t>
            </a:r>
            <a:r>
              <a:rPr lang="en-US" altLang="zh-CN" sz="2400" b="1" dirty="0" smtClean="0"/>
              <a:t>——</a:t>
            </a:r>
            <a:r>
              <a:rPr lang="zh-CN" altLang="en-US" sz="2400" b="1" dirty="0" smtClean="0"/>
              <a:t>基本测试语句（下拉菜单搜索）</a:t>
            </a:r>
            <a:endParaRPr lang="en-US" altLang="zh-CN" sz="2400" dirty="0"/>
          </a:p>
        </p:txBody>
      </p:sp>
      <p:pic>
        <p:nvPicPr>
          <p:cNvPr id="8" name="图片 7"/>
          <p:cNvPicPr>
            <a:picLocks noChangeAspect="1"/>
          </p:cNvPicPr>
          <p:nvPr/>
        </p:nvPicPr>
        <p:blipFill>
          <a:blip r:embed="rId2"/>
          <a:stretch>
            <a:fillRect/>
          </a:stretch>
        </p:blipFill>
        <p:spPr>
          <a:xfrm>
            <a:off x="562708" y="2085974"/>
            <a:ext cx="11421645" cy="3390425"/>
          </a:xfrm>
          <a:prstGeom prst="rect">
            <a:avLst/>
          </a:prstGeom>
        </p:spPr>
      </p:pic>
      <p:sp>
        <p:nvSpPr>
          <p:cNvPr id="9" name="矩形标注 8"/>
          <p:cNvSpPr/>
          <p:nvPr/>
        </p:nvSpPr>
        <p:spPr>
          <a:xfrm>
            <a:off x="10128738" y="3179298"/>
            <a:ext cx="1674056" cy="1139484"/>
          </a:xfrm>
          <a:prstGeom prst="wedgeRectCallou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Xpath</a:t>
            </a:r>
            <a:r>
              <a:rPr lang="zh-CN" altLang="en-US" dirty="0" smtClean="0">
                <a:solidFill>
                  <a:schemeClr val="tx1"/>
                </a:solidFill>
              </a:rPr>
              <a:t>：</a:t>
            </a:r>
            <a:r>
              <a:rPr lang="en-US" altLang="zh-CN" dirty="0" smtClean="0">
                <a:solidFill>
                  <a:schemeClr val="tx1"/>
                </a:solidFill>
              </a:rPr>
              <a:t>XML</a:t>
            </a:r>
            <a:r>
              <a:rPr lang="zh-CN" altLang="en-US" dirty="0" smtClean="0">
                <a:solidFill>
                  <a:schemeClr val="tx1"/>
                </a:solidFill>
              </a:rPr>
              <a:t>路径语言</a:t>
            </a:r>
            <a:endParaRPr lang="zh-CN" altLang="en-US" dirty="0">
              <a:solidFill>
                <a:schemeClr val="tx1"/>
              </a:solidFill>
            </a:endParaRPr>
          </a:p>
        </p:txBody>
      </p:sp>
    </p:spTree>
    <p:extLst>
      <p:ext uri="{BB962C8B-B14F-4D97-AF65-F5344CB8AC3E}">
        <p14:creationId xmlns:p14="http://schemas.microsoft.com/office/powerpoint/2010/main" val="3577737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416320" cy="646331"/>
          </a:xfrm>
          <a:prstGeom prst="rect">
            <a:avLst/>
          </a:prstGeom>
        </p:spPr>
        <p:txBody>
          <a:bodyPr wrap="none">
            <a:spAutoFit/>
          </a:bodyPr>
          <a:lstStyle/>
          <a:p>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网页端功能测试</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2708" y="1299851"/>
            <a:ext cx="11338560" cy="580095"/>
          </a:xfrm>
          <a:prstGeom prst="rect">
            <a:avLst/>
          </a:prstGeom>
          <a:noFill/>
        </p:spPr>
        <p:txBody>
          <a:bodyPr wrap="square" rtlCol="0">
            <a:spAutoFit/>
          </a:bodyPr>
          <a:lstStyle/>
          <a:p>
            <a:pPr>
              <a:lnSpc>
                <a:spcPct val="150000"/>
              </a:lnSpc>
            </a:pPr>
            <a:r>
              <a:rPr lang="zh-CN" altLang="en-US" sz="2400" b="1" dirty="0" smtClean="0"/>
              <a:t>测试结果截图示例</a:t>
            </a:r>
            <a:endParaRPr lang="en-US" altLang="zh-CN" sz="2400"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5385"/>
          <a:stretch/>
        </p:blipFill>
        <p:spPr>
          <a:xfrm>
            <a:off x="5401994" y="611761"/>
            <a:ext cx="6499274" cy="451376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28532"/>
          <a:stretch/>
        </p:blipFill>
        <p:spPr>
          <a:xfrm>
            <a:off x="0" y="2234550"/>
            <a:ext cx="7188591" cy="4513762"/>
          </a:xfrm>
          <a:prstGeom prst="rect">
            <a:avLst/>
          </a:prstGeom>
        </p:spPr>
      </p:pic>
    </p:spTree>
    <p:extLst>
      <p:ext uri="{BB962C8B-B14F-4D97-AF65-F5344CB8AC3E}">
        <p14:creationId xmlns:p14="http://schemas.microsoft.com/office/powerpoint/2010/main" val="4010313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921</Words>
  <Application>Microsoft Office PowerPoint</Application>
  <PresentationFormat>宽屏</PresentationFormat>
  <Paragraphs>164</Paragraphs>
  <Slides>33</Slides>
  <Notes>2</Notes>
  <HiddenSlides>0</HiddenSlides>
  <MMClips>4</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等线</vt:lpstr>
      <vt:lpstr>等线 Light</vt:lpstr>
      <vt:lpstr>微软雅黑</vt:lpstr>
      <vt:lpstr>Arial</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郑 映雪</dc:creator>
  <cp:lastModifiedBy>郑 映雪</cp:lastModifiedBy>
  <cp:revision>2</cp:revision>
  <dcterms:created xsi:type="dcterms:W3CDTF">2019-01-08T18:23:29Z</dcterms:created>
  <dcterms:modified xsi:type="dcterms:W3CDTF">2019-01-08T18:28:40Z</dcterms:modified>
</cp:coreProperties>
</file>